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1"/>
  </p:notesMasterIdLst>
  <p:sldIdLst>
    <p:sldId id="257" r:id="rId5"/>
    <p:sldId id="267" r:id="rId6"/>
    <p:sldId id="332" r:id="rId7"/>
    <p:sldId id="266" r:id="rId8"/>
    <p:sldId id="264" r:id="rId9"/>
    <p:sldId id="361" r:id="rId10"/>
    <p:sldId id="330" r:id="rId11"/>
    <p:sldId id="298" r:id="rId12"/>
    <p:sldId id="271" r:id="rId13"/>
    <p:sldId id="358" r:id="rId14"/>
    <p:sldId id="333" r:id="rId15"/>
    <p:sldId id="360" r:id="rId16"/>
    <p:sldId id="334" r:id="rId17"/>
    <p:sldId id="269" r:id="rId18"/>
    <p:sldId id="36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32" userDrawn="1">
          <p15:clr>
            <a:srgbClr val="A4A3A4"/>
          </p15:clr>
        </p15:guide>
        <p15:guide id="3" pos="7348" userDrawn="1">
          <p15:clr>
            <a:srgbClr val="A4A3A4"/>
          </p15:clr>
        </p15:guide>
        <p15:guide id="4" pos="3973" userDrawn="1">
          <p15:clr>
            <a:srgbClr val="A4A3A4"/>
          </p15:clr>
        </p15:guide>
        <p15:guide id="5" orient="horz" pos="5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450"/>
    <a:srgbClr val="FDE844"/>
    <a:srgbClr val="264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5"/>
    <p:restoredTop sz="71684"/>
  </p:normalViewPr>
  <p:slideViewPr>
    <p:cSldViewPr snapToGrid="0" snapToObjects="1">
      <p:cViewPr varScale="1">
        <p:scale>
          <a:sx n="51" d="100"/>
          <a:sy n="51" d="100"/>
        </p:scale>
        <p:origin x="1434" y="36"/>
      </p:cViewPr>
      <p:guideLst>
        <p:guide orient="horz" pos="2160"/>
        <p:guide pos="332"/>
        <p:guide pos="7348"/>
        <p:guide pos="3973"/>
        <p:guide orient="horz" pos="595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E7870-72E0-A84D-8438-6FE88A8C02C8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A48BD-7E0A-DA43-9C69-A984BFC1F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3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456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43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95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47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70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33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8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bit about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94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 pf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05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30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48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06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30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A48BD-7E0A-DA43-9C69-A984BFC1FB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0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9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775C-B92F-D644-ACB5-11454AB1D8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C50D-119A-C040-AE62-69EA36025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3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775C-B92F-D644-ACB5-11454AB1D8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C50D-119A-C040-AE62-69EA36025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26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Yellow Thin Mast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C874C33-97C7-3248-B340-AFAA21CFB7E6}"/>
              </a:ext>
            </a:extLst>
          </p:cNvPr>
          <p:cNvSpPr/>
          <p:nvPr userDrawn="1"/>
        </p:nvSpPr>
        <p:spPr>
          <a:xfrm>
            <a:off x="0" y="2"/>
            <a:ext cx="12192000" cy="10067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5EBBE-A635-304C-AAEA-C8DB001AB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062" y="-49683"/>
            <a:ext cx="1314046" cy="105316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63FC06C-37F0-4D4F-A48A-2E205562A955}"/>
              </a:ext>
            </a:extLst>
          </p:cNvPr>
          <p:cNvSpPr/>
          <p:nvPr userDrawn="1"/>
        </p:nvSpPr>
        <p:spPr>
          <a:xfrm>
            <a:off x="527050" y="64080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7C3FE-3D0C-A54D-B91D-2B12D95163CC}"/>
              </a:ext>
            </a:extLst>
          </p:cNvPr>
          <p:cNvSpPr txBox="1"/>
          <p:nvPr userDrawn="1"/>
        </p:nvSpPr>
        <p:spPr>
          <a:xfrm>
            <a:off x="527050" y="64395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" pitchFamily="2" charset="0"/>
              </a:rPr>
              <a:t>Savills Place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C7DA71D-5DB7-C043-8FAE-88B2111AB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2663" y="6434908"/>
            <a:ext cx="4114800" cy="25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>
                <a:solidFill>
                  <a:schemeClr val="accent1"/>
                </a:solidFill>
                <a:latin typeface="Times" pitchFamily="2" charset="0"/>
              </a:defRPr>
            </a:lvl1pPr>
          </a:lstStyle>
          <a:p>
            <a:r>
              <a:rPr lang="en-GB" dirty="0"/>
              <a:t>Presentation Title Here. Month Year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52C645F-9BBB-134D-AF56-F84C5BF07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62496" y="6439547"/>
            <a:ext cx="2002454" cy="220454"/>
          </a:xfrm>
          <a:prstGeom prst="rect">
            <a:avLst/>
          </a:prstGeom>
        </p:spPr>
        <p:txBody>
          <a:bodyPr anchor="t" anchorCtr="0"/>
          <a:lstStyle>
            <a:lvl1pPr algn="r">
              <a:defRPr sz="90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fld id="{7264C50D-119A-C040-AE62-69EA360259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8F700A1-708D-AF44-B8B7-31CD11632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219" y="339762"/>
            <a:ext cx="2008110" cy="270000"/>
          </a:xfrm>
          <a:ln w="17780">
            <a:solidFill>
              <a:schemeClr val="tx1"/>
            </a:solidFill>
          </a:ln>
        </p:spPr>
        <p:txBody>
          <a:bodyPr tIns="72000" bIns="72000" anchor="ctr" anchorCtr="0">
            <a:noAutofit/>
          </a:bodyPr>
          <a:lstStyle>
            <a:lvl1pPr marL="0" indent="0" algn="ctr">
              <a:buFontTx/>
              <a:buNone/>
              <a:defRPr sz="800" b="1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6B8736B-D2CC-8742-918E-4AE11368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3600"/>
            <a:ext cx="10515600" cy="1085920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715630C-D336-CF4E-B1A2-03D8ACE91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2987"/>
            <a:ext cx="10515600" cy="3416774"/>
          </a:xfrm>
        </p:spPr>
        <p:txBody>
          <a:bodyPr anchor="t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460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775C-B92F-D644-ACB5-11454AB1D8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C50D-119A-C040-AE62-69EA36025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775C-B92F-D644-ACB5-11454AB1D8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C50D-119A-C040-AE62-69EA36025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3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775C-B92F-D644-ACB5-11454AB1D8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C50D-119A-C040-AE62-69EA36025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03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775C-B92F-D644-ACB5-11454AB1D8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C50D-119A-C040-AE62-69EA36025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5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775C-B92F-D644-ACB5-11454AB1D8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C50D-119A-C040-AE62-69EA36025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3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775C-B92F-D644-ACB5-11454AB1D8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C50D-119A-C040-AE62-69EA36025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2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775C-B92F-D644-ACB5-11454AB1D8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C50D-119A-C040-AE62-69EA36025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25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775C-B92F-D644-ACB5-11454AB1D8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C50D-119A-C040-AE62-69EA36025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9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5775C-B92F-D644-ACB5-11454AB1D8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4C50D-119A-C040-AE62-69EA36025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2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0.em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F1C91-FFF4-8D46-AA20-BDD8765EF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15489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11989E-7A61-CB4F-85F2-5D6E79C19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99" y="703385"/>
            <a:ext cx="2102288" cy="16849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57AAAD-1AB4-B948-A49F-5D5D4332A5E9}"/>
              </a:ext>
            </a:extLst>
          </p:cNvPr>
          <p:cNvSpPr/>
          <p:nvPr/>
        </p:nvSpPr>
        <p:spPr>
          <a:xfrm>
            <a:off x="2315308" y="3015763"/>
            <a:ext cx="4308230" cy="119575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AA6A7-EBA6-184D-9289-0A76E3BC452A}"/>
              </a:ext>
            </a:extLst>
          </p:cNvPr>
          <p:cNvSpPr txBox="1"/>
          <p:nvPr/>
        </p:nvSpPr>
        <p:spPr>
          <a:xfrm>
            <a:off x="2429229" y="3297479"/>
            <a:ext cx="40803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spc="200" dirty="0">
                <a:solidFill>
                  <a:schemeClr val="bg1"/>
                </a:solidFill>
              </a:rPr>
              <a:t>UXBRIDGE – </a:t>
            </a:r>
          </a:p>
          <a:p>
            <a:r>
              <a:rPr lang="en-US" sz="1700" b="1" spc="200" dirty="0">
                <a:solidFill>
                  <a:schemeClr val="bg1"/>
                </a:solidFill>
              </a:rPr>
              <a:t>SHAPING FOR THE FUTURE</a:t>
            </a:r>
            <a:endParaRPr lang="en-US" sz="1700" b="1" spc="200" dirty="0">
              <a:solidFill>
                <a:schemeClr val="tx2"/>
              </a:solidFill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778576F-EE85-DA4A-9F02-76AC455A90DA}"/>
              </a:ext>
            </a:extLst>
          </p:cNvPr>
          <p:cNvSpPr/>
          <p:nvPr/>
        </p:nvSpPr>
        <p:spPr>
          <a:xfrm>
            <a:off x="2315308" y="3015763"/>
            <a:ext cx="4308230" cy="1195753"/>
          </a:xfrm>
          <a:custGeom>
            <a:avLst/>
            <a:gdLst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892628 h 1045028"/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  <a:gd name="connsiteX0" fmla="*/ 3902121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343" h="1045028">
                <a:moveTo>
                  <a:pt x="3902121" y="1045028"/>
                </a:moveTo>
                <a:lnTo>
                  <a:pt x="0" y="1045028"/>
                </a:lnTo>
                <a:lnTo>
                  <a:pt x="0" y="0"/>
                </a:lnTo>
                <a:lnTo>
                  <a:pt x="4158343" y="0"/>
                </a:lnTo>
                <a:lnTo>
                  <a:pt x="4158343" y="727956"/>
                </a:lnTo>
              </a:path>
            </a:pathLst>
          </a:cu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F60C097-0434-AB4B-88E3-D098743DEBBF}"/>
              </a:ext>
            </a:extLst>
          </p:cNvPr>
          <p:cNvSpPr/>
          <p:nvPr/>
        </p:nvSpPr>
        <p:spPr>
          <a:xfrm>
            <a:off x="6588371" y="4184382"/>
            <a:ext cx="45719" cy="4571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99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5587754-4621-BB43-8724-43A639D52FAF}"/>
              </a:ext>
            </a:extLst>
          </p:cNvPr>
          <p:cNvSpPr txBox="1"/>
          <p:nvPr/>
        </p:nvSpPr>
        <p:spPr>
          <a:xfrm>
            <a:off x="527050" y="64395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Times" pitchFamily="2" charset="0"/>
              </a:rPr>
              <a:t>Savills Place-Shaping &amp; Marketing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9079E9-4832-1B42-BC20-556F5D791B45}"/>
              </a:ext>
            </a:extLst>
          </p:cNvPr>
          <p:cNvSpPr/>
          <p:nvPr/>
        </p:nvSpPr>
        <p:spPr>
          <a:xfrm>
            <a:off x="527050" y="64080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71FA7F-8A82-5143-82EA-ABC7B8194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396" y="-30783"/>
            <a:ext cx="1371134" cy="1098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B605A-EA19-AD47-B4EC-FEBD805CC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6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B85144D-5519-EE46-87B0-522A7238640C}"/>
              </a:ext>
            </a:extLst>
          </p:cNvPr>
          <p:cNvGrpSpPr/>
          <p:nvPr/>
        </p:nvGrpSpPr>
        <p:grpSpPr>
          <a:xfrm>
            <a:off x="4648610" y="1998896"/>
            <a:ext cx="2889849" cy="2889849"/>
            <a:chOff x="4648610" y="1998896"/>
            <a:chExt cx="2889849" cy="288984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9D7FC4-0E29-D847-B5AB-C7B9E4773D28}"/>
                </a:ext>
              </a:extLst>
            </p:cNvPr>
            <p:cNvSpPr/>
            <p:nvPr/>
          </p:nvSpPr>
          <p:spPr>
            <a:xfrm>
              <a:off x="4648610" y="1998896"/>
              <a:ext cx="2889849" cy="2889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AFAE77-B36D-1441-BA2A-DB2A71F0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0176" y="2495838"/>
              <a:ext cx="2802516" cy="186834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E29D0F9-50BA-C543-A71E-860998AED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178" y="-62181"/>
            <a:ext cx="1371134" cy="10989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E3D565-9A68-8440-B005-88E29B0220F7}"/>
              </a:ext>
            </a:extLst>
          </p:cNvPr>
          <p:cNvSpPr txBox="1"/>
          <p:nvPr/>
        </p:nvSpPr>
        <p:spPr>
          <a:xfrm>
            <a:off x="679450" y="65919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Times" pitchFamily="2" charset="0"/>
              </a:rPr>
              <a:t>Savills Place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37E1B09-612B-B24A-96F2-79F1E2689B74}"/>
              </a:ext>
            </a:extLst>
          </p:cNvPr>
          <p:cNvSpPr/>
          <p:nvPr/>
        </p:nvSpPr>
        <p:spPr>
          <a:xfrm>
            <a:off x="679450" y="65604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1032E1-D1E0-7047-994D-FFBB7117CF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20"/>
            <a:ext cx="12192000" cy="68940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EDC3BA-EC76-414E-85B9-8AF921C7E1FA}"/>
              </a:ext>
            </a:extLst>
          </p:cNvPr>
          <p:cNvGrpSpPr/>
          <p:nvPr/>
        </p:nvGrpSpPr>
        <p:grpSpPr>
          <a:xfrm>
            <a:off x="4648610" y="1998896"/>
            <a:ext cx="2889849" cy="2889849"/>
            <a:chOff x="4648610" y="1998896"/>
            <a:chExt cx="2889849" cy="288984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9D7FC4-0E29-D847-B5AB-C7B9E4773D28}"/>
                </a:ext>
              </a:extLst>
            </p:cNvPr>
            <p:cNvSpPr/>
            <p:nvPr/>
          </p:nvSpPr>
          <p:spPr>
            <a:xfrm>
              <a:off x="4648610" y="1998896"/>
              <a:ext cx="2889849" cy="2889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BCE3DB-86F7-3145-A8EB-65737C0E4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3784" y="2662099"/>
              <a:ext cx="2839500" cy="141975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587754-4621-BB43-8724-43A639D52FAF}"/>
              </a:ext>
            </a:extLst>
          </p:cNvPr>
          <p:cNvSpPr txBox="1"/>
          <p:nvPr/>
        </p:nvSpPr>
        <p:spPr>
          <a:xfrm>
            <a:off x="527050" y="64395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Times" pitchFamily="2" charset="0"/>
              </a:rPr>
              <a:t>Savills Place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9079E9-4832-1B42-BC20-556F5D791B45}"/>
              </a:ext>
            </a:extLst>
          </p:cNvPr>
          <p:cNvSpPr/>
          <p:nvPr/>
        </p:nvSpPr>
        <p:spPr>
          <a:xfrm>
            <a:off x="527050" y="64080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FCC593-CDDF-194F-89B9-C1ED9CBBA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396" y="-30783"/>
            <a:ext cx="1371134" cy="109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4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5C401C-65EA-2F47-9911-7002322CC7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9326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587754-4621-BB43-8724-43A639D52FAF}"/>
              </a:ext>
            </a:extLst>
          </p:cNvPr>
          <p:cNvSpPr txBox="1"/>
          <p:nvPr/>
        </p:nvSpPr>
        <p:spPr>
          <a:xfrm>
            <a:off x="527050" y="64395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Times" pitchFamily="2" charset="0"/>
              </a:rPr>
              <a:t>Savills Place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9079E9-4832-1B42-BC20-556F5D791B45}"/>
              </a:ext>
            </a:extLst>
          </p:cNvPr>
          <p:cNvSpPr/>
          <p:nvPr/>
        </p:nvSpPr>
        <p:spPr>
          <a:xfrm>
            <a:off x="527050" y="64080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E3778C-0A7A-D94F-AFC4-281EE94CBE5F}"/>
              </a:ext>
            </a:extLst>
          </p:cNvPr>
          <p:cNvGrpSpPr/>
          <p:nvPr/>
        </p:nvGrpSpPr>
        <p:grpSpPr>
          <a:xfrm>
            <a:off x="4648610" y="1998896"/>
            <a:ext cx="2889849" cy="2889849"/>
            <a:chOff x="4648610" y="1998896"/>
            <a:chExt cx="2889849" cy="288984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9D7FC4-0E29-D847-B5AB-C7B9E4773D28}"/>
                </a:ext>
              </a:extLst>
            </p:cNvPr>
            <p:cNvSpPr/>
            <p:nvPr/>
          </p:nvSpPr>
          <p:spPr>
            <a:xfrm>
              <a:off x="4648610" y="1998896"/>
              <a:ext cx="2889849" cy="2889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21D606-D129-9B42-95D2-3A25BFBA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610" y="2795863"/>
              <a:ext cx="2889849" cy="111259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6952FE5-AF33-BF44-8CDD-A7FAD0BA3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396" y="-30783"/>
            <a:ext cx="1371134" cy="109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5E85736-8764-DD49-8965-228B66570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87" y="-3220"/>
            <a:ext cx="12204242" cy="68612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B103622-7A62-AB47-8C52-E8B2627D9F14}"/>
              </a:ext>
            </a:extLst>
          </p:cNvPr>
          <p:cNvGrpSpPr/>
          <p:nvPr/>
        </p:nvGrpSpPr>
        <p:grpSpPr>
          <a:xfrm>
            <a:off x="4648610" y="1998896"/>
            <a:ext cx="2889849" cy="2889849"/>
            <a:chOff x="4648610" y="1998896"/>
            <a:chExt cx="2889849" cy="2889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866099-B216-9C44-92A1-20B39DFFB769}"/>
                </a:ext>
              </a:extLst>
            </p:cNvPr>
            <p:cNvSpPr/>
            <p:nvPr/>
          </p:nvSpPr>
          <p:spPr>
            <a:xfrm>
              <a:off x="4648610" y="1998896"/>
              <a:ext cx="2889849" cy="2889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dirty="0" err="1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304B95E-4606-6A4C-9E8E-B3D301AFA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0548" y="3208423"/>
              <a:ext cx="2696355" cy="34405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587754-4621-BB43-8724-43A639D52FAF}"/>
              </a:ext>
            </a:extLst>
          </p:cNvPr>
          <p:cNvSpPr txBox="1"/>
          <p:nvPr/>
        </p:nvSpPr>
        <p:spPr>
          <a:xfrm>
            <a:off x="527050" y="64395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Times" pitchFamily="2" charset="0"/>
              </a:rPr>
              <a:t>Savills Place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9079E9-4832-1B42-BC20-556F5D791B45}"/>
              </a:ext>
            </a:extLst>
          </p:cNvPr>
          <p:cNvSpPr/>
          <p:nvPr/>
        </p:nvSpPr>
        <p:spPr>
          <a:xfrm>
            <a:off x="527050" y="64080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2519A-EF5C-D94D-8390-7B3AA6E7F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396" y="-30783"/>
            <a:ext cx="1371134" cy="109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D1F57A-3623-8642-8E4E-714694925FC7}"/>
              </a:ext>
            </a:extLst>
          </p:cNvPr>
          <p:cNvSpPr/>
          <p:nvPr/>
        </p:nvSpPr>
        <p:spPr>
          <a:xfrm>
            <a:off x="0" y="2"/>
            <a:ext cx="12192000" cy="1006787"/>
          </a:xfrm>
          <a:prstGeom prst="rect">
            <a:avLst/>
          </a:prstGeom>
          <a:solidFill>
            <a:srgbClr val="264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08ADBF5B-57A7-8843-9165-ADF9D30FC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4386" y="194400"/>
            <a:ext cx="948503" cy="673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F6574-7EC6-E047-ABDE-9A4A032AAB27}"/>
              </a:ext>
            </a:extLst>
          </p:cNvPr>
          <p:cNvSpPr txBox="1"/>
          <p:nvPr/>
        </p:nvSpPr>
        <p:spPr>
          <a:xfrm>
            <a:off x="648858" y="1784175"/>
            <a:ext cx="408961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Originated in Canada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Legislation in England 2003 – 2004 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First UK BID January 1st 2005</a:t>
            </a:r>
            <a:br>
              <a:rPr lang="en-GB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Rest of UK has followed, with some variations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Cross-Boundary BIDs (2013)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Property Owner BIDs and T-BIDs (2014)</a:t>
            </a:r>
          </a:p>
          <a:p>
            <a:pPr>
              <a:buClr>
                <a:schemeClr val="tx2"/>
              </a:buClr>
            </a:pPr>
            <a:endParaRPr lang="en-GB" sz="12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4FE1DC-3F96-0F46-8548-D0BFDC37737A}"/>
              </a:ext>
            </a:extLst>
          </p:cNvPr>
          <p:cNvSpPr txBox="1"/>
          <p:nvPr/>
        </p:nvSpPr>
        <p:spPr>
          <a:xfrm>
            <a:off x="5302478" y="1668831"/>
            <a:ext cx="668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GB" b="1" dirty="0">
                <a:ea typeface="Open Sans" panose="020B0606030504020204" pitchFamily="34" charset="0"/>
                <a:cs typeface="Open Sans" panose="020B0606030504020204" pitchFamily="34" charset="0"/>
              </a:rPr>
              <a:t>UK Statistics</a:t>
            </a:r>
          </a:p>
          <a:p>
            <a:pPr>
              <a:buClr>
                <a:schemeClr val="accent1"/>
              </a:buClr>
            </a:pPr>
            <a:r>
              <a:rPr lang="en-GB" b="1" dirty="0">
                <a:ea typeface="Open Sans" panose="020B0606030504020204" pitchFamily="34" charset="0"/>
                <a:cs typeface="Open Sans" panose="020B0606030504020204" pitchFamily="34" charset="0"/>
              </a:rPr>
              <a:t>(British BIDs, National BIDs survey: 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62F8E-BE71-024B-806A-4B5D4ADB44FB}"/>
              </a:ext>
            </a:extLst>
          </p:cNvPr>
          <p:cNvSpPr txBox="1"/>
          <p:nvPr/>
        </p:nvSpPr>
        <p:spPr>
          <a:xfrm>
            <a:off x="5318344" y="2464341"/>
            <a:ext cx="622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ea typeface="Open Sans" panose="020B0606030504020204" pitchFamily="34" charset="0"/>
                <a:cs typeface="Open Sans" panose="020B0606030504020204" pitchFamily="34" charset="0"/>
              </a:rPr>
              <a:t>322 BIDs </a:t>
            </a:r>
            <a:r>
              <a:rPr lang="en-GB" sz="2000" dirty="0">
                <a:ea typeface="Open Sans" panose="020B0606030504020204" pitchFamily="34" charset="0"/>
                <a:cs typeface="Open Sans" panose="020B0606030504020204" pitchFamily="34" charset="0"/>
              </a:rPr>
              <a:t>as at 31</a:t>
            </a:r>
            <a:r>
              <a:rPr lang="en-GB" sz="2000" baseline="30000" dirty="0"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GB" sz="2000" dirty="0">
                <a:ea typeface="Open Sans" panose="020B0606030504020204" pitchFamily="34" charset="0"/>
                <a:cs typeface="Open Sans" panose="020B0606030504020204" pitchFamily="34" charset="0"/>
              </a:rPr>
              <a:t> March 2019</a:t>
            </a:r>
            <a:r>
              <a:rPr lang="en-GB" sz="3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38EE84-69F6-A740-AC33-ECD6996000BF}"/>
              </a:ext>
            </a:extLst>
          </p:cNvPr>
          <p:cNvSpPr txBox="1"/>
          <p:nvPr/>
        </p:nvSpPr>
        <p:spPr>
          <a:xfrm>
            <a:off x="5318345" y="3310227"/>
            <a:ext cx="30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ea typeface="Open Sans" panose="020B0606030504020204" pitchFamily="34" charset="0"/>
                <a:cs typeface="Open Sans" panose="020B0606030504020204" pitchFamily="34" charset="0"/>
              </a:rPr>
              <a:t>Total BID funding </a:t>
            </a:r>
            <a:r>
              <a:rPr lang="en-GB" sz="2500" dirty="0">
                <a:ea typeface="Open Sans" panose="020B0606030504020204" pitchFamily="34" charset="0"/>
                <a:cs typeface="Open Sans" panose="020B0606030504020204" pitchFamily="34" charset="0"/>
              </a:rPr>
              <a:t>£229,173,716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5D012C-8E05-6A4C-9BC9-3F405BF53C22}"/>
              </a:ext>
            </a:extLst>
          </p:cNvPr>
          <p:cNvSpPr txBox="1"/>
          <p:nvPr/>
        </p:nvSpPr>
        <p:spPr>
          <a:xfrm>
            <a:off x="5318345" y="4366840"/>
            <a:ext cx="30353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ea typeface="Open Sans" panose="020B0606030504020204" pitchFamily="34" charset="0"/>
                <a:cs typeface="Open Sans" panose="020B0606030504020204" pitchFamily="34" charset="0"/>
              </a:rPr>
              <a:t>Levy Rates mostly</a:t>
            </a:r>
          </a:p>
          <a:p>
            <a:r>
              <a:rPr lang="en-GB" sz="2500" dirty="0">
                <a:ea typeface="Open Sans" panose="020B0606030504020204" pitchFamily="34" charset="0"/>
                <a:cs typeface="Open Sans" panose="020B0606030504020204" pitchFamily="34" charset="0"/>
              </a:rPr>
              <a:t>1% - 2% </a:t>
            </a:r>
          </a:p>
          <a:p>
            <a:r>
              <a:rPr lang="en-GB" sz="2000" dirty="0">
                <a:ea typeface="Open Sans" panose="020B0606030504020204" pitchFamily="34" charset="0"/>
                <a:cs typeface="Open Sans" panose="020B0606030504020204" pitchFamily="34" charset="0"/>
              </a:rPr>
              <a:t>of Rateable Value (RV)</a:t>
            </a:r>
            <a:endParaRPr lang="en-GB" sz="25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76C246-845F-0143-8A0A-B3EED3C49175}"/>
              </a:ext>
            </a:extLst>
          </p:cNvPr>
          <p:cNvSpPr txBox="1"/>
          <p:nvPr/>
        </p:nvSpPr>
        <p:spPr>
          <a:xfrm>
            <a:off x="8353645" y="3310227"/>
            <a:ext cx="30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ea typeface="Open Sans" panose="020B0606030504020204" pitchFamily="34" charset="0"/>
                <a:cs typeface="Open Sans" panose="020B0606030504020204" pitchFamily="34" charset="0"/>
              </a:rPr>
              <a:t>Overall Success Ballot = </a:t>
            </a:r>
            <a:r>
              <a:rPr lang="en-GB" sz="2500" dirty="0">
                <a:ea typeface="Open Sans" panose="020B0606030504020204" pitchFamily="34" charset="0"/>
                <a:cs typeface="Open Sans" panose="020B0606030504020204" pitchFamily="34" charset="0"/>
              </a:rPr>
              <a:t>86%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F08E6F-8632-2C48-A158-28FE6816E85B}"/>
              </a:ext>
            </a:extLst>
          </p:cNvPr>
          <p:cNvSpPr txBox="1"/>
          <p:nvPr/>
        </p:nvSpPr>
        <p:spPr>
          <a:xfrm>
            <a:off x="8353645" y="4342845"/>
            <a:ext cx="30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ea typeface="Open Sans" panose="020B0606030504020204" pitchFamily="34" charset="0"/>
                <a:cs typeface="Open Sans" panose="020B0606030504020204" pitchFamily="34" charset="0"/>
              </a:rPr>
              <a:t>Total Hereditaments = </a:t>
            </a:r>
            <a:r>
              <a:rPr lang="en-GB" sz="2500" dirty="0">
                <a:ea typeface="Open Sans" panose="020B0606030504020204" pitchFamily="34" charset="0"/>
                <a:cs typeface="Open Sans" panose="020B0606030504020204" pitchFamily="34" charset="0"/>
              </a:rPr>
              <a:t>128,785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7894BE-1A09-6D4A-B4A2-B4F0D5E68B78}"/>
              </a:ext>
            </a:extLst>
          </p:cNvPr>
          <p:cNvCxnSpPr/>
          <p:nvPr/>
        </p:nvCxnSpPr>
        <p:spPr>
          <a:xfrm>
            <a:off x="4876800" y="1750992"/>
            <a:ext cx="0" cy="341678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BE495D1A-2ADD-354B-9020-6AE9948C5C70}"/>
              </a:ext>
            </a:extLst>
          </p:cNvPr>
          <p:cNvSpPr txBox="1">
            <a:spLocks/>
          </p:cNvSpPr>
          <p:nvPr/>
        </p:nvSpPr>
        <p:spPr>
          <a:xfrm>
            <a:off x="690282" y="244102"/>
            <a:ext cx="10515600" cy="656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on BIDs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8E2B5BB-67C8-9449-B459-4AC4EB3D2A6C}"/>
              </a:ext>
            </a:extLst>
          </p:cNvPr>
          <p:cNvSpPr txBox="1">
            <a:spLocks/>
          </p:cNvSpPr>
          <p:nvPr/>
        </p:nvSpPr>
        <p:spPr>
          <a:xfrm>
            <a:off x="2719466" y="6356350"/>
            <a:ext cx="9144000" cy="484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7C87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www.britishbids.info</a:t>
            </a:r>
            <a:endParaRPr lang="en-US" dirty="0">
              <a:solidFill>
                <a:srgbClr val="7C87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15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44577D82-9028-6747-A30A-8DA6FC1FF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587754-4621-BB43-8724-43A639D52FAF}"/>
              </a:ext>
            </a:extLst>
          </p:cNvPr>
          <p:cNvSpPr txBox="1"/>
          <p:nvPr/>
        </p:nvSpPr>
        <p:spPr>
          <a:xfrm>
            <a:off x="527050" y="64395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Times" pitchFamily="2" charset="0"/>
              </a:rPr>
              <a:t>Savills Place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9079E9-4832-1B42-BC20-556F5D791B45}"/>
              </a:ext>
            </a:extLst>
          </p:cNvPr>
          <p:cNvSpPr/>
          <p:nvPr/>
        </p:nvSpPr>
        <p:spPr>
          <a:xfrm>
            <a:off x="527050" y="64080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71FA7F-8A82-5143-82EA-ABC7B8194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396" y="-30783"/>
            <a:ext cx="1371134" cy="10989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2B93F6-F59E-EC47-86EB-A574E231FD60}"/>
              </a:ext>
            </a:extLst>
          </p:cNvPr>
          <p:cNvGrpSpPr/>
          <p:nvPr/>
        </p:nvGrpSpPr>
        <p:grpSpPr>
          <a:xfrm>
            <a:off x="4648610" y="1998896"/>
            <a:ext cx="2889849" cy="2889849"/>
            <a:chOff x="4648610" y="1998896"/>
            <a:chExt cx="2889849" cy="288984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9D7FC4-0E29-D847-B5AB-C7B9E4773D28}"/>
                </a:ext>
              </a:extLst>
            </p:cNvPr>
            <p:cNvSpPr/>
            <p:nvPr/>
          </p:nvSpPr>
          <p:spPr>
            <a:xfrm>
              <a:off x="4648610" y="1998896"/>
              <a:ext cx="2889849" cy="2889849"/>
            </a:xfrm>
            <a:prstGeom prst="rect">
              <a:avLst/>
            </a:prstGeom>
            <a:solidFill>
              <a:srgbClr val="144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B7761F93-87AA-764B-A227-F2816D8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8822" y="3005768"/>
              <a:ext cx="2674137" cy="79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212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57D0F2-899F-DB4A-92CE-5FDA88B1A3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0439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472B1F-4C55-A847-B55C-A6F2F495CDD5}"/>
              </a:ext>
            </a:extLst>
          </p:cNvPr>
          <p:cNvSpPr/>
          <p:nvPr/>
        </p:nvSpPr>
        <p:spPr>
          <a:xfrm>
            <a:off x="0" y="5043949"/>
            <a:ext cx="12192000" cy="18140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6177B1D-3956-9F46-88F9-10F79890D9A4}"/>
              </a:ext>
            </a:extLst>
          </p:cNvPr>
          <p:cNvSpPr/>
          <p:nvPr/>
        </p:nvSpPr>
        <p:spPr>
          <a:xfrm>
            <a:off x="3843613" y="5279923"/>
            <a:ext cx="4380645" cy="1355655"/>
          </a:xfrm>
          <a:custGeom>
            <a:avLst/>
            <a:gdLst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892628 h 1045028"/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  <a:gd name="connsiteX0" fmla="*/ 3902121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343" h="1045028">
                <a:moveTo>
                  <a:pt x="3902121" y="1045028"/>
                </a:moveTo>
                <a:lnTo>
                  <a:pt x="0" y="1045028"/>
                </a:lnTo>
                <a:lnTo>
                  <a:pt x="0" y="0"/>
                </a:lnTo>
                <a:lnTo>
                  <a:pt x="4158343" y="0"/>
                </a:lnTo>
                <a:lnTo>
                  <a:pt x="4158343" y="727956"/>
                </a:lnTo>
              </a:path>
            </a:pathLst>
          </a:cu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6AFFE-0321-D345-9BAF-8BDEFBCCEB92}"/>
              </a:ext>
            </a:extLst>
          </p:cNvPr>
          <p:cNvSpPr txBox="1"/>
          <p:nvPr/>
        </p:nvSpPr>
        <p:spPr>
          <a:xfrm>
            <a:off x="3909252" y="5412353"/>
            <a:ext cx="43150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spc="200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0EE063-7153-C04B-95A7-1732DF400992}"/>
              </a:ext>
            </a:extLst>
          </p:cNvPr>
          <p:cNvSpPr txBox="1"/>
          <p:nvPr/>
        </p:nvSpPr>
        <p:spPr>
          <a:xfrm>
            <a:off x="3909251" y="5653953"/>
            <a:ext cx="4315007" cy="82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700" b="1" spc="200" dirty="0" err="1">
                <a:solidFill>
                  <a:schemeClr val="tx2"/>
                </a:solidFill>
              </a:rPr>
              <a:t>place.savills.co.uk</a:t>
            </a:r>
            <a:endParaRPr lang="en-US" sz="1700" b="1" spc="2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700" b="1" spc="200" dirty="0" err="1">
                <a:solidFill>
                  <a:schemeClr val="tx2"/>
                </a:solidFill>
              </a:rPr>
              <a:t>britishbids.info</a:t>
            </a:r>
            <a:endParaRPr lang="en-US" sz="1700" b="1" spc="200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5D18BE-4107-7D4D-BFB4-561368B54A8C}"/>
              </a:ext>
            </a:extLst>
          </p:cNvPr>
          <p:cNvSpPr/>
          <p:nvPr/>
        </p:nvSpPr>
        <p:spPr>
          <a:xfrm>
            <a:off x="6180083" y="3602494"/>
            <a:ext cx="1355834" cy="940577"/>
          </a:xfrm>
          <a:prstGeom prst="rect">
            <a:avLst/>
          </a:prstGeom>
          <a:solidFill>
            <a:srgbClr val="FDE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98912-BDEC-8F47-84FD-932C87E46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844" y="3783951"/>
            <a:ext cx="1277093" cy="6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6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74BA9-D793-2446-9F64-1F97D712A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87231D-927D-634E-833C-6CF58AF19A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1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3924C8C-0D2C-E941-B594-BC28E828DB64}"/>
              </a:ext>
            </a:extLst>
          </p:cNvPr>
          <p:cNvSpPr txBox="1"/>
          <p:nvPr/>
        </p:nvSpPr>
        <p:spPr>
          <a:xfrm>
            <a:off x="686182" y="1324686"/>
            <a:ext cx="10978767" cy="915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GB" sz="3000" dirty="0">
                <a:latin typeface="+mj-lt"/>
              </a:rPr>
              <a:t>“Places where [people] see present day culture unfolding” </a:t>
            </a:r>
          </a:p>
          <a:p>
            <a:pPr>
              <a:lnSpc>
                <a:spcPts val="3400"/>
              </a:lnSpc>
            </a:pPr>
            <a:r>
              <a:rPr lang="en-GB" sz="2000" dirty="0">
                <a:latin typeface="+mj-lt"/>
              </a:rPr>
              <a:t>								                                                                      Jan Gehl, Danish architect</a:t>
            </a:r>
            <a:endParaRPr lang="en-GB" sz="30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30EFEF-B28C-844F-A259-CEA6CBB4D95D}"/>
              </a:ext>
            </a:extLst>
          </p:cNvPr>
          <p:cNvSpPr/>
          <p:nvPr/>
        </p:nvSpPr>
        <p:spPr>
          <a:xfrm>
            <a:off x="0" y="-11329"/>
            <a:ext cx="12192000" cy="10067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40DCF1-6892-A640-A9B0-774BCD7E79C9}"/>
              </a:ext>
            </a:extLst>
          </p:cNvPr>
          <p:cNvSpPr txBox="1"/>
          <p:nvPr/>
        </p:nvSpPr>
        <p:spPr>
          <a:xfrm>
            <a:off x="686183" y="384343"/>
            <a:ext cx="30470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chemeClr val="bg1"/>
                </a:solidFill>
                <a:cs typeface="Arial" panose="020B0604020202020204" pitchFamily="34" charset="0"/>
              </a:rPr>
              <a:t>HISTORY LESSONS ON PLACE </a:t>
            </a:r>
            <a:r>
              <a:rPr lang="mr-IN" sz="800" b="1" dirty="0">
                <a:solidFill>
                  <a:schemeClr val="bg1"/>
                </a:solidFill>
              </a:rPr>
              <a:t>–</a:t>
            </a:r>
            <a:r>
              <a:rPr lang="en-GB" sz="800" b="1" dirty="0">
                <a:solidFill>
                  <a:schemeClr val="bg1"/>
                </a:solidFill>
                <a:cs typeface="Arial" panose="020B0604020202020204" pitchFamily="34" charset="0"/>
              </a:rPr>
              <a:t> “PLACES TO DO STUFF”</a:t>
            </a:r>
            <a:endParaRPr lang="en-US" sz="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AED7940A-C961-EA42-A98E-4649BAC138FF}"/>
              </a:ext>
            </a:extLst>
          </p:cNvPr>
          <p:cNvSpPr/>
          <p:nvPr/>
        </p:nvSpPr>
        <p:spPr>
          <a:xfrm>
            <a:off x="622800" y="346569"/>
            <a:ext cx="3144896" cy="253095"/>
          </a:xfrm>
          <a:custGeom>
            <a:avLst/>
            <a:gdLst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892628 h 1045028"/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  <a:gd name="connsiteX0" fmla="*/ 3902121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343" h="1045028">
                <a:moveTo>
                  <a:pt x="3902121" y="1045028"/>
                </a:moveTo>
                <a:lnTo>
                  <a:pt x="0" y="1045028"/>
                </a:lnTo>
                <a:lnTo>
                  <a:pt x="0" y="0"/>
                </a:lnTo>
                <a:lnTo>
                  <a:pt x="4158343" y="0"/>
                </a:lnTo>
                <a:lnTo>
                  <a:pt x="4158343" y="727956"/>
                </a:lnTo>
              </a:path>
            </a:pathLst>
          </a:custGeom>
          <a:noFill/>
          <a:ln w="1778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4D99189-119B-4B4A-AC3D-7DD424CA3FD2}"/>
              </a:ext>
            </a:extLst>
          </p:cNvPr>
          <p:cNvSpPr/>
          <p:nvPr/>
        </p:nvSpPr>
        <p:spPr>
          <a:xfrm>
            <a:off x="527050" y="64080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499A9-C147-CD4B-BEEE-5FC0E83E3678}"/>
              </a:ext>
            </a:extLst>
          </p:cNvPr>
          <p:cNvSpPr txBox="1"/>
          <p:nvPr/>
        </p:nvSpPr>
        <p:spPr>
          <a:xfrm>
            <a:off x="527050" y="64395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" pitchFamily="2" charset="0"/>
              </a:rPr>
              <a:t>Savills Place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EE510-8188-774C-BF6A-CAAE04284BB7}"/>
              </a:ext>
            </a:extLst>
          </p:cNvPr>
          <p:cNvGrpSpPr/>
          <p:nvPr/>
        </p:nvGrpSpPr>
        <p:grpSpPr>
          <a:xfrm>
            <a:off x="947308" y="2505944"/>
            <a:ext cx="4444893" cy="3424534"/>
            <a:chOff x="947308" y="2505944"/>
            <a:chExt cx="4444893" cy="34245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6F36FA-C751-164B-A944-3661B4011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5318" y="2619129"/>
              <a:ext cx="4189517" cy="323145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7FCFC24-ECEB-8543-A26F-EAD468419770}"/>
                </a:ext>
              </a:extLst>
            </p:cNvPr>
            <p:cNvSpPr/>
            <p:nvPr/>
          </p:nvSpPr>
          <p:spPr>
            <a:xfrm>
              <a:off x="947308" y="2505944"/>
              <a:ext cx="4444893" cy="342453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dirty="0" err="1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84883D2-1267-944D-ADA7-97EF942A2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5391" y="2639913"/>
            <a:ext cx="4193143" cy="3220875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8F431616-61E1-3A4D-85B8-2B6052DD1E6A}"/>
              </a:ext>
            </a:extLst>
          </p:cNvPr>
          <p:cNvSpPr txBox="1">
            <a:spLocks/>
          </p:cNvSpPr>
          <p:nvPr/>
        </p:nvSpPr>
        <p:spPr>
          <a:xfrm>
            <a:off x="6703135" y="5860224"/>
            <a:ext cx="4417653" cy="480099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90000" tIns="46800" rIns="90000" bIns="4680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Modern Town Square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B1BD81-1077-324D-9D33-35AE75A8FF70}"/>
              </a:ext>
            </a:extLst>
          </p:cNvPr>
          <p:cNvSpPr/>
          <p:nvPr/>
        </p:nvSpPr>
        <p:spPr>
          <a:xfrm>
            <a:off x="6689517" y="2505944"/>
            <a:ext cx="4444893" cy="34245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100" dirty="0" err="1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B1B00C3-B40A-D04C-AAE4-26DB9D9B40CA}"/>
              </a:ext>
            </a:extLst>
          </p:cNvPr>
          <p:cNvSpPr txBox="1">
            <a:spLocks/>
          </p:cNvSpPr>
          <p:nvPr/>
        </p:nvSpPr>
        <p:spPr>
          <a:xfrm>
            <a:off x="963967" y="5860788"/>
            <a:ext cx="4417653" cy="480099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90000" tIns="46800" rIns="90000" bIns="4680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Agora Square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4C5564-64FF-534F-8859-626B642D9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396" y="-30783"/>
            <a:ext cx="1371134" cy="109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27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631F2C-B198-444D-9243-8FE343ECB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A36AFA-C842-694C-A637-C6D5015F81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EE5D42-2D5C-A545-847E-ED7473FF11B2}"/>
              </a:ext>
            </a:extLst>
          </p:cNvPr>
          <p:cNvCxnSpPr/>
          <p:nvPr/>
        </p:nvCxnSpPr>
        <p:spPr>
          <a:xfrm>
            <a:off x="335666" y="6412375"/>
            <a:ext cx="114473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925B84B-BB5D-064B-A5CA-72A48195CB0A}"/>
              </a:ext>
            </a:extLst>
          </p:cNvPr>
          <p:cNvSpPr txBox="1"/>
          <p:nvPr/>
        </p:nvSpPr>
        <p:spPr>
          <a:xfrm>
            <a:off x="204899" y="452827"/>
            <a:ext cx="10515600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Place Is Contested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6230150-259D-4D4D-A370-3D54CB10FA8F}"/>
              </a:ext>
            </a:extLst>
          </p:cNvPr>
          <p:cNvSpPr txBox="1">
            <a:spLocks/>
          </p:cNvSpPr>
          <p:nvPr/>
        </p:nvSpPr>
        <p:spPr>
          <a:xfrm>
            <a:off x="5782885" y="3048001"/>
            <a:ext cx="567115" cy="660399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90000" tIns="46800" rIns="90000" bIns="4680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190926D-74D0-A04B-89AF-2EFE1D4B9A2B}"/>
              </a:ext>
            </a:extLst>
          </p:cNvPr>
          <p:cNvSpPr txBox="1">
            <a:spLocks/>
          </p:cNvSpPr>
          <p:nvPr/>
        </p:nvSpPr>
        <p:spPr>
          <a:xfrm>
            <a:off x="3366836" y="2591265"/>
            <a:ext cx="5458328" cy="1799866"/>
          </a:xfrm>
          <a:prstGeom prst="rect">
            <a:avLst/>
          </a:prstGeom>
          <a:solidFill>
            <a:srgbClr val="FFE850"/>
          </a:solidFill>
          <a:ln w="12700" cap="rnd" cmpd="sng" algn="ctr">
            <a:noFill/>
            <a:prstDash val="solid"/>
          </a:ln>
        </p:spPr>
        <p:txBody>
          <a:bodyPr vert="horz" wrap="square" lIns="90000" tIns="108000" rIns="90000" bIns="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endParaRPr lang="en-US" sz="11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666DD3F-68B8-944F-B254-53BE7A5D81DD}"/>
              </a:ext>
            </a:extLst>
          </p:cNvPr>
          <p:cNvSpPr txBox="1">
            <a:spLocks/>
          </p:cNvSpPr>
          <p:nvPr/>
        </p:nvSpPr>
        <p:spPr>
          <a:xfrm>
            <a:off x="1458323" y="1621131"/>
            <a:ext cx="1322818" cy="516226"/>
          </a:xfrm>
          <a:prstGeom prst="rect">
            <a:avLst/>
          </a:prstGeom>
          <a:noFill/>
          <a:ln w="25400" cap="rnd" cmpd="sng" algn="ctr">
            <a:solidFill>
              <a:srgbClr val="FFE850"/>
            </a:solidFill>
            <a:prstDash val="solid"/>
          </a:ln>
        </p:spPr>
        <p:txBody>
          <a:bodyPr vert="horz" wrap="square" lIns="90000" tIns="46800" rIns="90000" bIns="4680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58DCC9F-2DF8-914A-8081-0FF55D3677D7}"/>
              </a:ext>
            </a:extLst>
          </p:cNvPr>
          <p:cNvSpPr txBox="1">
            <a:spLocks/>
          </p:cNvSpPr>
          <p:nvPr/>
        </p:nvSpPr>
        <p:spPr>
          <a:xfrm>
            <a:off x="412435" y="3282200"/>
            <a:ext cx="1853863" cy="516226"/>
          </a:xfrm>
          <a:prstGeom prst="rect">
            <a:avLst/>
          </a:prstGeom>
          <a:noFill/>
          <a:ln w="25400" cap="rnd" cmpd="sng" algn="ctr">
            <a:solidFill>
              <a:srgbClr val="FFE850"/>
            </a:solidFill>
            <a:prstDash val="solid"/>
          </a:ln>
        </p:spPr>
        <p:txBody>
          <a:bodyPr vert="horz" wrap="square" lIns="90000" tIns="46800" rIns="90000" bIns="4680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Working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6E405B9-7EEC-EA4D-9163-366A394AE24A}"/>
              </a:ext>
            </a:extLst>
          </p:cNvPr>
          <p:cNvSpPr txBox="1">
            <a:spLocks/>
          </p:cNvSpPr>
          <p:nvPr/>
        </p:nvSpPr>
        <p:spPr>
          <a:xfrm>
            <a:off x="4320171" y="5754673"/>
            <a:ext cx="1648356" cy="516226"/>
          </a:xfrm>
          <a:prstGeom prst="rect">
            <a:avLst/>
          </a:prstGeom>
          <a:noFill/>
          <a:ln w="25400" cap="rnd" cmpd="sng" algn="ctr">
            <a:solidFill>
              <a:srgbClr val="FFE850"/>
            </a:solidFill>
            <a:prstDash val="solid"/>
          </a:ln>
        </p:spPr>
        <p:txBody>
          <a:bodyPr vert="horz" wrap="square" lIns="90000" tIns="46800" rIns="90000" bIns="4680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332BD46-17C2-D74C-856F-0CC0CC5FA015}"/>
              </a:ext>
            </a:extLst>
          </p:cNvPr>
          <p:cNvSpPr txBox="1">
            <a:spLocks/>
          </p:cNvSpPr>
          <p:nvPr/>
        </p:nvSpPr>
        <p:spPr>
          <a:xfrm>
            <a:off x="9485894" y="4589265"/>
            <a:ext cx="1648356" cy="516226"/>
          </a:xfrm>
          <a:prstGeom prst="rect">
            <a:avLst/>
          </a:prstGeom>
          <a:noFill/>
          <a:ln w="25400" cap="rnd" cmpd="sng" algn="ctr">
            <a:solidFill>
              <a:srgbClr val="FFE850"/>
            </a:solidFill>
            <a:prstDash val="solid"/>
          </a:ln>
        </p:spPr>
        <p:txBody>
          <a:bodyPr vert="horz" wrap="square" lIns="90000" tIns="46800" rIns="90000" bIns="4680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399D202-2217-8849-86D2-A57B625EDC5F}"/>
              </a:ext>
            </a:extLst>
          </p:cNvPr>
          <p:cNvSpPr txBox="1">
            <a:spLocks/>
          </p:cNvSpPr>
          <p:nvPr/>
        </p:nvSpPr>
        <p:spPr>
          <a:xfrm>
            <a:off x="1361015" y="4922857"/>
            <a:ext cx="1648356" cy="516226"/>
          </a:xfrm>
          <a:prstGeom prst="rect">
            <a:avLst/>
          </a:prstGeom>
          <a:noFill/>
          <a:ln w="25400" cap="rnd" cmpd="sng" algn="ctr">
            <a:solidFill>
              <a:srgbClr val="FFE850"/>
            </a:solidFill>
            <a:prstDash val="solid"/>
          </a:ln>
        </p:spPr>
        <p:txBody>
          <a:bodyPr vert="horz" wrap="square" lIns="90000" tIns="46800" rIns="90000" bIns="4680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Globalisation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740435E-8971-7A4F-9E92-B49B86956302}"/>
              </a:ext>
            </a:extLst>
          </p:cNvPr>
          <p:cNvSpPr txBox="1">
            <a:spLocks/>
          </p:cNvSpPr>
          <p:nvPr/>
        </p:nvSpPr>
        <p:spPr>
          <a:xfrm>
            <a:off x="10627884" y="2640668"/>
            <a:ext cx="1012732" cy="516226"/>
          </a:xfrm>
          <a:prstGeom prst="rect">
            <a:avLst/>
          </a:prstGeom>
          <a:noFill/>
          <a:ln w="25400" cap="rnd" cmpd="sng" algn="ctr">
            <a:solidFill>
              <a:srgbClr val="FFE850"/>
            </a:solidFill>
            <a:prstDash val="solid"/>
          </a:ln>
        </p:spPr>
        <p:txBody>
          <a:bodyPr vert="horz" wrap="square" lIns="90000" tIns="46800" rIns="90000" bIns="4680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5AC0275-71EF-8B44-A3CA-203ADF9B03EF}"/>
              </a:ext>
            </a:extLst>
          </p:cNvPr>
          <p:cNvSpPr txBox="1">
            <a:spLocks/>
          </p:cNvSpPr>
          <p:nvPr/>
        </p:nvSpPr>
        <p:spPr>
          <a:xfrm>
            <a:off x="7240940" y="5358518"/>
            <a:ext cx="1405720" cy="516226"/>
          </a:xfrm>
          <a:prstGeom prst="rect">
            <a:avLst/>
          </a:prstGeom>
          <a:noFill/>
          <a:ln w="25400" cap="rnd" cmpd="sng" algn="ctr">
            <a:solidFill>
              <a:srgbClr val="FFE850"/>
            </a:solidFill>
            <a:prstDash val="solid"/>
          </a:ln>
        </p:spPr>
        <p:txBody>
          <a:bodyPr vert="horz" wrap="square" lIns="90000" tIns="46800" rIns="90000" bIns="4680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D8D91E1-E7BE-F64F-B4AA-C561091852E4}"/>
              </a:ext>
            </a:extLst>
          </p:cNvPr>
          <p:cNvSpPr txBox="1">
            <a:spLocks/>
          </p:cNvSpPr>
          <p:nvPr/>
        </p:nvSpPr>
        <p:spPr>
          <a:xfrm>
            <a:off x="8439361" y="1415959"/>
            <a:ext cx="1549698" cy="516226"/>
          </a:xfrm>
          <a:prstGeom prst="rect">
            <a:avLst/>
          </a:prstGeom>
          <a:noFill/>
          <a:ln w="25400" cap="rnd" cmpd="sng" algn="ctr">
            <a:solidFill>
              <a:srgbClr val="FFE850"/>
            </a:solidFill>
            <a:prstDash val="solid"/>
          </a:ln>
        </p:spPr>
        <p:txBody>
          <a:bodyPr vert="horz" wrap="square" lIns="90000" tIns="46800" rIns="90000" bIns="4680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Parking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CD68D4B-84E6-5B41-8874-D7368AF74682}"/>
              </a:ext>
            </a:extLst>
          </p:cNvPr>
          <p:cNvCxnSpPr>
            <a:cxnSpLocks/>
          </p:cNvCxnSpPr>
          <p:nvPr/>
        </p:nvCxnSpPr>
        <p:spPr>
          <a:xfrm flipH="1" flipV="1">
            <a:off x="5633134" y="1784190"/>
            <a:ext cx="502623" cy="1557061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670717-4B5B-864F-BE25-65B4E38F03B4}"/>
              </a:ext>
            </a:extLst>
          </p:cNvPr>
          <p:cNvCxnSpPr/>
          <p:nvPr/>
        </p:nvCxnSpPr>
        <p:spPr>
          <a:xfrm flipV="1">
            <a:off x="6476136" y="1747835"/>
            <a:ext cx="1751639" cy="149404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A02ADA5-93CC-444A-9EDD-1664634555EC}"/>
              </a:ext>
            </a:extLst>
          </p:cNvPr>
          <p:cNvCxnSpPr/>
          <p:nvPr/>
        </p:nvCxnSpPr>
        <p:spPr>
          <a:xfrm flipV="1">
            <a:off x="6843610" y="2958539"/>
            <a:ext cx="3711001" cy="16438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2BB3521-51E7-FA48-9FB1-26AEBD34E718}"/>
              </a:ext>
            </a:extLst>
          </p:cNvPr>
          <p:cNvCxnSpPr/>
          <p:nvPr/>
        </p:nvCxnSpPr>
        <p:spPr>
          <a:xfrm>
            <a:off x="7070485" y="3507726"/>
            <a:ext cx="3728695" cy="999276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B5E2975-88BD-8240-B8BB-D069E13CBAF9}"/>
              </a:ext>
            </a:extLst>
          </p:cNvPr>
          <p:cNvCxnSpPr>
            <a:cxnSpLocks/>
          </p:cNvCxnSpPr>
          <p:nvPr/>
        </p:nvCxnSpPr>
        <p:spPr>
          <a:xfrm>
            <a:off x="6705600" y="3676002"/>
            <a:ext cx="1125463" cy="162726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20BE4D3-9C66-5C49-B6C7-D716B5A70923}"/>
              </a:ext>
            </a:extLst>
          </p:cNvPr>
          <p:cNvCxnSpPr/>
          <p:nvPr/>
        </p:nvCxnSpPr>
        <p:spPr>
          <a:xfrm flipH="1">
            <a:off x="4964314" y="3698815"/>
            <a:ext cx="682435" cy="1989391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7C6F3E9-7F95-494A-8541-68826C7D1C71}"/>
              </a:ext>
            </a:extLst>
          </p:cNvPr>
          <p:cNvCxnSpPr/>
          <p:nvPr/>
        </p:nvCxnSpPr>
        <p:spPr>
          <a:xfrm flipH="1">
            <a:off x="2492887" y="3676002"/>
            <a:ext cx="1782644" cy="1153199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0E9B7B3-A6CB-AB46-97A7-279805F5F33B}"/>
              </a:ext>
            </a:extLst>
          </p:cNvPr>
          <p:cNvCxnSpPr/>
          <p:nvPr/>
        </p:nvCxnSpPr>
        <p:spPr>
          <a:xfrm flipH="1">
            <a:off x="2364943" y="3341251"/>
            <a:ext cx="2137177" cy="158751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F44A804-5CF4-1F4B-9656-389D4E119488}"/>
              </a:ext>
            </a:extLst>
          </p:cNvPr>
          <p:cNvCxnSpPr>
            <a:cxnSpLocks/>
          </p:cNvCxnSpPr>
          <p:nvPr/>
        </p:nvCxnSpPr>
        <p:spPr>
          <a:xfrm flipH="1" flipV="1">
            <a:off x="2227079" y="2264817"/>
            <a:ext cx="2275041" cy="858109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BE6D76B4-66E4-8045-8731-755C0E661391}"/>
              </a:ext>
            </a:extLst>
          </p:cNvPr>
          <p:cNvSpPr txBox="1">
            <a:spLocks/>
          </p:cNvSpPr>
          <p:nvPr/>
        </p:nvSpPr>
        <p:spPr>
          <a:xfrm>
            <a:off x="4655160" y="1220907"/>
            <a:ext cx="2034364" cy="516226"/>
          </a:xfrm>
          <a:prstGeom prst="rect">
            <a:avLst/>
          </a:prstGeom>
          <a:noFill/>
          <a:ln w="25400" cap="rnd" cmpd="sng" algn="ctr">
            <a:solidFill>
              <a:srgbClr val="FFE850"/>
            </a:solidFill>
            <a:prstDash val="solid"/>
          </a:ln>
        </p:spPr>
        <p:txBody>
          <a:bodyPr vert="horz" wrap="square" lIns="90000" tIns="46800" rIns="90000" bIns="4680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Cost Travel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1EA6216-4BC3-0D43-80EF-7E88DDDD6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396" y="-30783"/>
            <a:ext cx="1371134" cy="109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6F417EA-A513-7249-91AA-FC42CB6F8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886" y="1051731"/>
            <a:ext cx="9296400" cy="5219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87FB0D-D999-3C4F-84D9-2AAAC5A8FB63}"/>
              </a:ext>
            </a:extLst>
          </p:cNvPr>
          <p:cNvSpPr/>
          <p:nvPr/>
        </p:nvSpPr>
        <p:spPr>
          <a:xfrm>
            <a:off x="0" y="1"/>
            <a:ext cx="12192000" cy="12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744394-AFA8-2E4C-8308-CDAA0612C63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-2172893" y="4096958"/>
            <a:ext cx="1685006" cy="16710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05B8BB-6A63-0E40-964B-22170F0992A6}"/>
              </a:ext>
            </a:extLst>
          </p:cNvPr>
          <p:cNvSpPr txBox="1"/>
          <p:nvPr/>
        </p:nvSpPr>
        <p:spPr>
          <a:xfrm>
            <a:off x="621219" y="375814"/>
            <a:ext cx="25685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200" dirty="0"/>
              <a:t>TODAY’S EMERGING CONSUMER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A543F1D6-B6AA-5347-9A9A-25B2E833ACCE}"/>
              </a:ext>
            </a:extLst>
          </p:cNvPr>
          <p:cNvSpPr/>
          <p:nvPr/>
        </p:nvSpPr>
        <p:spPr>
          <a:xfrm>
            <a:off x="621219" y="346569"/>
            <a:ext cx="2563358" cy="262766"/>
          </a:xfrm>
          <a:custGeom>
            <a:avLst/>
            <a:gdLst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892628 h 1045028"/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  <a:gd name="connsiteX0" fmla="*/ 3902121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343" h="1045028">
                <a:moveTo>
                  <a:pt x="3902121" y="1045028"/>
                </a:moveTo>
                <a:lnTo>
                  <a:pt x="0" y="1045028"/>
                </a:lnTo>
                <a:lnTo>
                  <a:pt x="0" y="0"/>
                </a:lnTo>
                <a:lnTo>
                  <a:pt x="4158343" y="0"/>
                </a:lnTo>
                <a:lnTo>
                  <a:pt x="4158343" y="727956"/>
                </a:lnTo>
              </a:path>
            </a:pathLst>
          </a:custGeom>
          <a:noFill/>
          <a:ln w="1778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8331B90-BFC2-9C43-ACC3-C944BE57C81B}"/>
              </a:ext>
            </a:extLst>
          </p:cNvPr>
          <p:cNvSpPr/>
          <p:nvPr/>
        </p:nvSpPr>
        <p:spPr>
          <a:xfrm>
            <a:off x="527050" y="64080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C07006-E9C3-9142-979F-8AAB4029B691}"/>
              </a:ext>
            </a:extLst>
          </p:cNvPr>
          <p:cNvSpPr txBox="1"/>
          <p:nvPr/>
        </p:nvSpPr>
        <p:spPr>
          <a:xfrm>
            <a:off x="527050" y="64395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" pitchFamily="2" charset="0"/>
              </a:rPr>
              <a:t>Savills Place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EE31DF2-9CDE-564D-A77A-11D2E7385857}"/>
              </a:ext>
            </a:extLst>
          </p:cNvPr>
          <p:cNvCxnSpPr/>
          <p:nvPr/>
        </p:nvCxnSpPr>
        <p:spPr>
          <a:xfrm>
            <a:off x="2565532" y="1471012"/>
            <a:ext cx="2572396" cy="949653"/>
          </a:xfrm>
          <a:prstGeom prst="line">
            <a:avLst/>
          </a:prstGeom>
          <a:ln w="19050">
            <a:solidFill>
              <a:schemeClr val="bg1">
                <a:alpha val="27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2FDF84-42E8-894C-BA9D-E5E39D89C3A6}"/>
              </a:ext>
            </a:extLst>
          </p:cNvPr>
          <p:cNvGrpSpPr/>
          <p:nvPr/>
        </p:nvGrpSpPr>
        <p:grpSpPr>
          <a:xfrm>
            <a:off x="2446187" y="1376868"/>
            <a:ext cx="1853863" cy="1504052"/>
            <a:chOff x="2015572" y="1019967"/>
            <a:chExt cx="1853863" cy="150405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EA7CF3-00B0-3748-92B5-3AD752816DB8}"/>
                </a:ext>
              </a:extLst>
            </p:cNvPr>
            <p:cNvSpPr/>
            <p:nvPr/>
          </p:nvSpPr>
          <p:spPr>
            <a:xfrm>
              <a:off x="2201959" y="1019967"/>
              <a:ext cx="1492302" cy="1504052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B581FC12-4599-0B45-BC98-1EF09FBCA624}"/>
                </a:ext>
              </a:extLst>
            </p:cNvPr>
            <p:cNvSpPr txBox="1">
              <a:spLocks/>
            </p:cNvSpPr>
            <p:nvPr/>
          </p:nvSpPr>
          <p:spPr>
            <a:xfrm>
              <a:off x="2015572" y="1513880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Brand savvy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960088-BFE1-2644-B84F-59973050E401}"/>
              </a:ext>
            </a:extLst>
          </p:cNvPr>
          <p:cNvGrpSpPr/>
          <p:nvPr/>
        </p:nvGrpSpPr>
        <p:grpSpPr>
          <a:xfrm>
            <a:off x="2939346" y="4508499"/>
            <a:ext cx="1853863" cy="1273243"/>
            <a:chOff x="3116234" y="2793768"/>
            <a:chExt cx="1853863" cy="1273243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0E112F1-5DE0-C949-A7BF-4F4264A8E4A3}"/>
                </a:ext>
              </a:extLst>
            </p:cNvPr>
            <p:cNvSpPr/>
            <p:nvPr/>
          </p:nvSpPr>
          <p:spPr>
            <a:xfrm>
              <a:off x="3411518" y="2793768"/>
              <a:ext cx="1263296" cy="1273243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A524FD9E-A466-074B-BC49-23F065E2BBAC}"/>
                </a:ext>
              </a:extLst>
            </p:cNvPr>
            <p:cNvSpPr txBox="1">
              <a:spLocks/>
            </p:cNvSpPr>
            <p:nvPr/>
          </p:nvSpPr>
          <p:spPr>
            <a:xfrm>
              <a:off x="3116234" y="3203243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Immediate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F407F08-A055-CC4C-A80C-56C50143BDAC}"/>
              </a:ext>
            </a:extLst>
          </p:cNvPr>
          <p:cNvGrpSpPr/>
          <p:nvPr/>
        </p:nvGrpSpPr>
        <p:grpSpPr>
          <a:xfrm>
            <a:off x="6413250" y="2309351"/>
            <a:ext cx="1853863" cy="1160457"/>
            <a:chOff x="3161480" y="2580608"/>
            <a:chExt cx="1853863" cy="116045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B7DD953-270F-F24E-82A5-2AB05CA3BD0F}"/>
                </a:ext>
              </a:extLst>
            </p:cNvPr>
            <p:cNvSpPr/>
            <p:nvPr/>
          </p:nvSpPr>
          <p:spPr>
            <a:xfrm>
              <a:off x="3506560" y="2580608"/>
              <a:ext cx="1151391" cy="1160457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B18AE289-65BE-A247-BE66-6BE927F4CE16}"/>
                </a:ext>
              </a:extLst>
            </p:cNvPr>
            <p:cNvSpPr txBox="1">
              <a:spLocks/>
            </p:cNvSpPr>
            <p:nvPr/>
          </p:nvSpPr>
          <p:spPr>
            <a:xfrm>
              <a:off x="3161480" y="291457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Time poor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E390FD-94A6-0045-B6BA-CDC84CEC771F}"/>
              </a:ext>
            </a:extLst>
          </p:cNvPr>
          <p:cNvGrpSpPr/>
          <p:nvPr/>
        </p:nvGrpSpPr>
        <p:grpSpPr>
          <a:xfrm>
            <a:off x="6180683" y="3754848"/>
            <a:ext cx="1853863" cy="1045182"/>
            <a:chOff x="3161480" y="2650100"/>
            <a:chExt cx="1853863" cy="104518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24EDACA-9890-944B-A439-96E9CC61C0B6}"/>
                </a:ext>
              </a:extLst>
            </p:cNvPr>
            <p:cNvSpPr/>
            <p:nvPr/>
          </p:nvSpPr>
          <p:spPr>
            <a:xfrm>
              <a:off x="3575510" y="2650100"/>
              <a:ext cx="1037016" cy="1045182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1DB814E3-D8D2-454A-81CD-0A6DF14445F8}"/>
                </a:ext>
              </a:extLst>
            </p:cNvPr>
            <p:cNvSpPr txBox="1">
              <a:spLocks/>
            </p:cNvSpPr>
            <p:nvPr/>
          </p:nvSpPr>
          <p:spPr>
            <a:xfrm>
              <a:off x="3161480" y="291457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Sociable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704D2C-F07E-0D47-84D2-2A4BEEFB4806}"/>
              </a:ext>
            </a:extLst>
          </p:cNvPr>
          <p:cNvGrpSpPr/>
          <p:nvPr/>
        </p:nvGrpSpPr>
        <p:grpSpPr>
          <a:xfrm>
            <a:off x="7332881" y="1506237"/>
            <a:ext cx="1853863" cy="1045182"/>
            <a:chOff x="3161480" y="2650100"/>
            <a:chExt cx="1853863" cy="104518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986C406-D1BA-6649-A9FE-786BFD573F12}"/>
                </a:ext>
              </a:extLst>
            </p:cNvPr>
            <p:cNvSpPr/>
            <p:nvPr/>
          </p:nvSpPr>
          <p:spPr>
            <a:xfrm>
              <a:off x="3575510" y="2650100"/>
              <a:ext cx="1037016" cy="1045182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4A9BFCC5-C6D8-E642-AC3B-272F54605AA4}"/>
                </a:ext>
              </a:extLst>
            </p:cNvPr>
            <p:cNvSpPr txBox="1">
              <a:spLocks/>
            </p:cNvSpPr>
            <p:nvPr/>
          </p:nvSpPr>
          <p:spPr>
            <a:xfrm>
              <a:off x="3161480" y="291457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Technical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C4B046F-7AB7-624B-8E70-A576F0170725}"/>
              </a:ext>
            </a:extLst>
          </p:cNvPr>
          <p:cNvGrpSpPr/>
          <p:nvPr/>
        </p:nvGrpSpPr>
        <p:grpSpPr>
          <a:xfrm>
            <a:off x="3750930" y="2805327"/>
            <a:ext cx="1853863" cy="1447240"/>
            <a:chOff x="1293790" y="78027"/>
            <a:chExt cx="1853863" cy="144724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417B5CC-A182-144B-A78E-66E293058AF0}"/>
                </a:ext>
              </a:extLst>
            </p:cNvPr>
            <p:cNvSpPr/>
            <p:nvPr/>
          </p:nvSpPr>
          <p:spPr>
            <a:xfrm>
              <a:off x="1478408" y="78027"/>
              <a:ext cx="1435932" cy="1447240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150411E7-5AA6-8D43-A05B-C8C568C84F91}"/>
                </a:ext>
              </a:extLst>
            </p:cNvPr>
            <p:cNvSpPr txBox="1">
              <a:spLocks/>
            </p:cNvSpPr>
            <p:nvPr/>
          </p:nvSpPr>
          <p:spPr>
            <a:xfrm>
              <a:off x="1293790" y="554962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Convenience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BA72ED9-0EB4-5D46-8C5A-F2E595683D99}"/>
              </a:ext>
            </a:extLst>
          </p:cNvPr>
          <p:cNvGrpSpPr/>
          <p:nvPr/>
        </p:nvGrpSpPr>
        <p:grpSpPr>
          <a:xfrm>
            <a:off x="7555090" y="3851657"/>
            <a:ext cx="1853863" cy="1353146"/>
            <a:chOff x="3161480" y="2496118"/>
            <a:chExt cx="1853863" cy="135314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9891650-15CA-F846-AE64-D1FD15010F2C}"/>
                </a:ext>
              </a:extLst>
            </p:cNvPr>
            <p:cNvSpPr/>
            <p:nvPr/>
          </p:nvSpPr>
          <p:spPr>
            <a:xfrm>
              <a:off x="3422731" y="2496118"/>
              <a:ext cx="1342574" cy="1353146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0A520191-3859-9544-9B37-1C3D14E40129}"/>
                </a:ext>
              </a:extLst>
            </p:cNvPr>
            <p:cNvSpPr txBox="1">
              <a:spLocks/>
            </p:cNvSpPr>
            <p:nvPr/>
          </p:nvSpPr>
          <p:spPr>
            <a:xfrm>
              <a:off x="3161480" y="291457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Experiential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295519C-AE84-4F42-ADB8-A8EA79EC43CA}"/>
              </a:ext>
            </a:extLst>
          </p:cNvPr>
          <p:cNvGrpSpPr/>
          <p:nvPr/>
        </p:nvGrpSpPr>
        <p:grpSpPr>
          <a:xfrm>
            <a:off x="5807302" y="1442102"/>
            <a:ext cx="1853863" cy="876290"/>
            <a:chOff x="3161480" y="2734546"/>
            <a:chExt cx="1853863" cy="87629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0782E0-A934-514B-8EB7-CE6D7FC815F3}"/>
                </a:ext>
              </a:extLst>
            </p:cNvPr>
            <p:cNvSpPr/>
            <p:nvPr/>
          </p:nvSpPr>
          <p:spPr>
            <a:xfrm>
              <a:off x="3659296" y="2734546"/>
              <a:ext cx="869444" cy="876290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08A54213-E9D4-C042-BE2F-000BE063F359}"/>
                </a:ext>
              </a:extLst>
            </p:cNvPr>
            <p:cNvSpPr txBox="1">
              <a:spLocks/>
            </p:cNvSpPr>
            <p:nvPr/>
          </p:nvSpPr>
          <p:spPr>
            <a:xfrm>
              <a:off x="3161480" y="291457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Debtor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A177320-3098-1B4B-9955-CF3667C34129}"/>
              </a:ext>
            </a:extLst>
          </p:cNvPr>
          <p:cNvGrpSpPr/>
          <p:nvPr/>
        </p:nvGrpSpPr>
        <p:grpSpPr>
          <a:xfrm>
            <a:off x="2279627" y="2911811"/>
            <a:ext cx="1853863" cy="876290"/>
            <a:chOff x="3161480" y="2734546"/>
            <a:chExt cx="1853863" cy="87629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E2BC13D-A895-CD42-803F-DD85758CB7B6}"/>
                </a:ext>
              </a:extLst>
            </p:cNvPr>
            <p:cNvSpPr/>
            <p:nvPr/>
          </p:nvSpPr>
          <p:spPr>
            <a:xfrm>
              <a:off x="3659296" y="2734546"/>
              <a:ext cx="869444" cy="876290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BD8B10E2-7918-5E49-B1FB-2BAE7BA1C425}"/>
                </a:ext>
              </a:extLst>
            </p:cNvPr>
            <p:cNvSpPr txBox="1">
              <a:spLocks/>
            </p:cNvSpPr>
            <p:nvPr/>
          </p:nvSpPr>
          <p:spPr>
            <a:xfrm>
              <a:off x="3161480" y="291457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Mobile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707DB04-2D01-514D-9EAD-75249893581E}"/>
              </a:ext>
            </a:extLst>
          </p:cNvPr>
          <p:cNvGrpSpPr/>
          <p:nvPr/>
        </p:nvGrpSpPr>
        <p:grpSpPr>
          <a:xfrm>
            <a:off x="3941265" y="1448025"/>
            <a:ext cx="1853863" cy="1113328"/>
            <a:chOff x="4563167" y="2409580"/>
            <a:chExt cx="1853863" cy="111332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535595E-65C2-5644-9276-A6F4CBE4CB19}"/>
                </a:ext>
              </a:extLst>
            </p:cNvPr>
            <p:cNvSpPr/>
            <p:nvPr/>
          </p:nvSpPr>
          <p:spPr>
            <a:xfrm>
              <a:off x="4927333" y="2409580"/>
              <a:ext cx="1104630" cy="1113328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itle 1">
              <a:extLst>
                <a:ext uri="{FF2B5EF4-FFF2-40B4-BE49-F238E27FC236}">
                  <a16:creationId xmlns:a16="http://schemas.microsoft.com/office/drawing/2014/main" id="{B998E6E5-C16D-DF40-A209-FCE7DBC6EC4D}"/>
                </a:ext>
              </a:extLst>
            </p:cNvPr>
            <p:cNvSpPr txBox="1">
              <a:spLocks/>
            </p:cNvSpPr>
            <p:nvPr/>
          </p:nvSpPr>
          <p:spPr>
            <a:xfrm>
              <a:off x="4563167" y="2705774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Employed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9C01AFF-F265-E44B-9ED7-3F1B6D2DBF3A}"/>
              </a:ext>
            </a:extLst>
          </p:cNvPr>
          <p:cNvGrpSpPr/>
          <p:nvPr/>
        </p:nvGrpSpPr>
        <p:grpSpPr>
          <a:xfrm>
            <a:off x="7583286" y="2660431"/>
            <a:ext cx="1853863" cy="1113328"/>
            <a:chOff x="3161480" y="2616027"/>
            <a:chExt cx="1853863" cy="111332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8BFB9EA-E446-9B43-B69E-85AEC9E1E1EC}"/>
                </a:ext>
              </a:extLst>
            </p:cNvPr>
            <p:cNvSpPr/>
            <p:nvPr/>
          </p:nvSpPr>
          <p:spPr>
            <a:xfrm>
              <a:off x="3541703" y="2616027"/>
              <a:ext cx="1104630" cy="1113328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itle 1">
              <a:extLst>
                <a:ext uri="{FF2B5EF4-FFF2-40B4-BE49-F238E27FC236}">
                  <a16:creationId xmlns:a16="http://schemas.microsoft.com/office/drawing/2014/main" id="{B9E374DD-D210-3645-9179-2BBE9D5043A1}"/>
                </a:ext>
              </a:extLst>
            </p:cNvPr>
            <p:cNvSpPr txBox="1">
              <a:spLocks/>
            </p:cNvSpPr>
            <p:nvPr/>
          </p:nvSpPr>
          <p:spPr>
            <a:xfrm>
              <a:off x="3161480" y="291457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Confident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01A01DA-9D9F-A54F-B2C1-04C21CF7386F}"/>
              </a:ext>
            </a:extLst>
          </p:cNvPr>
          <p:cNvGrpSpPr/>
          <p:nvPr/>
        </p:nvGrpSpPr>
        <p:grpSpPr>
          <a:xfrm>
            <a:off x="6079477" y="4925965"/>
            <a:ext cx="1853863" cy="1137844"/>
            <a:chOff x="2268948" y="2361323"/>
            <a:chExt cx="1853863" cy="113784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77DC5F1-7BC4-0B40-A353-2EEBF9B1E03D}"/>
                </a:ext>
              </a:extLst>
            </p:cNvPr>
            <p:cNvSpPr/>
            <p:nvPr/>
          </p:nvSpPr>
          <p:spPr>
            <a:xfrm>
              <a:off x="2635084" y="2361323"/>
              <a:ext cx="1128954" cy="1137844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itle 1">
              <a:extLst>
                <a:ext uri="{FF2B5EF4-FFF2-40B4-BE49-F238E27FC236}">
                  <a16:creationId xmlns:a16="http://schemas.microsoft.com/office/drawing/2014/main" id="{61AA4E2E-A040-2740-8050-24ADA2D66D26}"/>
                </a:ext>
              </a:extLst>
            </p:cNvPr>
            <p:cNvSpPr txBox="1">
              <a:spLocks/>
            </p:cNvSpPr>
            <p:nvPr/>
          </p:nvSpPr>
          <p:spPr>
            <a:xfrm>
              <a:off x="2268948" y="2668860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Connected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86BF3AA-0416-7542-9933-3080014AF264}"/>
              </a:ext>
            </a:extLst>
          </p:cNvPr>
          <p:cNvGrpSpPr/>
          <p:nvPr/>
        </p:nvGrpSpPr>
        <p:grpSpPr>
          <a:xfrm>
            <a:off x="4295753" y="4957964"/>
            <a:ext cx="2271347" cy="1364046"/>
            <a:chOff x="3436471" y="2625887"/>
            <a:chExt cx="1853863" cy="1113328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FB888D5-4FF7-5A45-811F-50EA5046B0CE}"/>
                </a:ext>
              </a:extLst>
            </p:cNvPr>
            <p:cNvSpPr/>
            <p:nvPr/>
          </p:nvSpPr>
          <p:spPr>
            <a:xfrm>
              <a:off x="3816694" y="2625887"/>
              <a:ext cx="1104630" cy="1113328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itle 1">
              <a:extLst>
                <a:ext uri="{FF2B5EF4-FFF2-40B4-BE49-F238E27FC236}">
                  <a16:creationId xmlns:a16="http://schemas.microsoft.com/office/drawing/2014/main" id="{143966ED-F269-9A43-916B-92B7F9E3B4DA}"/>
                </a:ext>
              </a:extLst>
            </p:cNvPr>
            <p:cNvSpPr txBox="1">
              <a:spLocks/>
            </p:cNvSpPr>
            <p:nvPr/>
          </p:nvSpPr>
          <p:spPr>
            <a:xfrm>
              <a:off x="3436471" y="2924439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Socially-</a:t>
              </a:r>
            </a:p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conscious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F517CCF-169F-B34F-AC46-36AD081D5051}"/>
              </a:ext>
            </a:extLst>
          </p:cNvPr>
          <p:cNvGrpSpPr/>
          <p:nvPr/>
        </p:nvGrpSpPr>
        <p:grpSpPr>
          <a:xfrm>
            <a:off x="8869673" y="1649829"/>
            <a:ext cx="1853863" cy="1504052"/>
            <a:chOff x="3161480" y="2420665"/>
            <a:chExt cx="1853863" cy="1504052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AA5456A-CE9F-D143-A693-47B0458635AC}"/>
                </a:ext>
              </a:extLst>
            </p:cNvPr>
            <p:cNvSpPr/>
            <p:nvPr/>
          </p:nvSpPr>
          <p:spPr>
            <a:xfrm>
              <a:off x="3347867" y="2420665"/>
              <a:ext cx="1492302" cy="1504052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itle 1">
              <a:extLst>
                <a:ext uri="{FF2B5EF4-FFF2-40B4-BE49-F238E27FC236}">
                  <a16:creationId xmlns:a16="http://schemas.microsoft.com/office/drawing/2014/main" id="{B05BACB5-76DE-954D-9086-FB3B8E189664}"/>
                </a:ext>
              </a:extLst>
            </p:cNvPr>
            <p:cNvSpPr txBox="1">
              <a:spLocks/>
            </p:cNvSpPr>
            <p:nvPr/>
          </p:nvSpPr>
          <p:spPr>
            <a:xfrm>
              <a:off x="3161480" y="291457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Entrepreneurial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BFC671E-E01F-D546-BE9C-17F50674E802}"/>
              </a:ext>
            </a:extLst>
          </p:cNvPr>
          <p:cNvGrpSpPr/>
          <p:nvPr/>
        </p:nvGrpSpPr>
        <p:grpSpPr>
          <a:xfrm>
            <a:off x="1733531" y="3827264"/>
            <a:ext cx="1853863" cy="1045182"/>
            <a:chOff x="3161480" y="2650100"/>
            <a:chExt cx="1853863" cy="1045182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D009B0-E370-7E48-9DCE-CEC569AFD43C}"/>
                </a:ext>
              </a:extLst>
            </p:cNvPr>
            <p:cNvSpPr/>
            <p:nvPr/>
          </p:nvSpPr>
          <p:spPr>
            <a:xfrm>
              <a:off x="3575510" y="2650100"/>
              <a:ext cx="1037016" cy="1045182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itle 1">
              <a:extLst>
                <a:ext uri="{FF2B5EF4-FFF2-40B4-BE49-F238E27FC236}">
                  <a16:creationId xmlns:a16="http://schemas.microsoft.com/office/drawing/2014/main" id="{F07724C1-307A-2F44-ADA6-C6E92CBA8D31}"/>
                </a:ext>
              </a:extLst>
            </p:cNvPr>
            <p:cNvSpPr txBox="1">
              <a:spLocks/>
            </p:cNvSpPr>
            <p:nvPr/>
          </p:nvSpPr>
          <p:spPr>
            <a:xfrm>
              <a:off x="3161480" y="291457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Engaged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C8E8E09-BBC5-8343-BF41-848B4003B3AC}"/>
              </a:ext>
            </a:extLst>
          </p:cNvPr>
          <p:cNvGrpSpPr/>
          <p:nvPr/>
        </p:nvGrpSpPr>
        <p:grpSpPr>
          <a:xfrm>
            <a:off x="898549" y="2379345"/>
            <a:ext cx="1853863" cy="1353146"/>
            <a:chOff x="2941625" y="2732570"/>
            <a:chExt cx="1853863" cy="135314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4CF1E9A-ECB3-7C4A-8077-6B9E9C3E7F28}"/>
                </a:ext>
              </a:extLst>
            </p:cNvPr>
            <p:cNvSpPr/>
            <p:nvPr/>
          </p:nvSpPr>
          <p:spPr>
            <a:xfrm>
              <a:off x="3202876" y="2732570"/>
              <a:ext cx="1342574" cy="1353146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36090559-4888-BC45-952A-41540D2A9CDB}"/>
                </a:ext>
              </a:extLst>
            </p:cNvPr>
            <p:cNvSpPr txBox="1">
              <a:spLocks/>
            </p:cNvSpPr>
            <p:nvPr/>
          </p:nvSpPr>
          <p:spPr>
            <a:xfrm>
              <a:off x="2941625" y="3151030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Individual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424FDDE-963B-0548-9090-6D3607CBB674}"/>
              </a:ext>
            </a:extLst>
          </p:cNvPr>
          <p:cNvGrpSpPr/>
          <p:nvPr/>
        </p:nvGrpSpPr>
        <p:grpSpPr>
          <a:xfrm>
            <a:off x="8689827" y="4700728"/>
            <a:ext cx="1853863" cy="1504052"/>
            <a:chOff x="3348774" y="2156062"/>
            <a:chExt cx="1853863" cy="1504052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B5A878A-28BE-6A44-A1AD-ECF29EDFB639}"/>
                </a:ext>
              </a:extLst>
            </p:cNvPr>
            <p:cNvSpPr/>
            <p:nvPr/>
          </p:nvSpPr>
          <p:spPr>
            <a:xfrm>
              <a:off x="3535161" y="2156062"/>
              <a:ext cx="1492302" cy="1504052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itle 1">
              <a:extLst>
                <a:ext uri="{FF2B5EF4-FFF2-40B4-BE49-F238E27FC236}">
                  <a16:creationId xmlns:a16="http://schemas.microsoft.com/office/drawing/2014/main" id="{B5899AE0-9D4D-324D-9E45-3889D75AB203}"/>
                </a:ext>
              </a:extLst>
            </p:cNvPr>
            <p:cNvSpPr txBox="1">
              <a:spLocks/>
            </p:cNvSpPr>
            <p:nvPr/>
          </p:nvSpPr>
          <p:spPr>
            <a:xfrm>
              <a:off x="3348774" y="2649975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Creative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8980F0C-FF8F-7145-A0E1-7DC03F1F7683}"/>
              </a:ext>
            </a:extLst>
          </p:cNvPr>
          <p:cNvGrpSpPr/>
          <p:nvPr/>
        </p:nvGrpSpPr>
        <p:grpSpPr>
          <a:xfrm>
            <a:off x="8968906" y="3532146"/>
            <a:ext cx="1853863" cy="1113328"/>
            <a:chOff x="3161480" y="2616027"/>
            <a:chExt cx="1853863" cy="1113328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8D847D4-1855-9E45-ABB0-4FDAA91B3F23}"/>
                </a:ext>
              </a:extLst>
            </p:cNvPr>
            <p:cNvSpPr/>
            <p:nvPr/>
          </p:nvSpPr>
          <p:spPr>
            <a:xfrm>
              <a:off x="3541703" y="2616027"/>
              <a:ext cx="1104630" cy="1113328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itle 1">
              <a:extLst>
                <a:ext uri="{FF2B5EF4-FFF2-40B4-BE49-F238E27FC236}">
                  <a16:creationId xmlns:a16="http://schemas.microsoft.com/office/drawing/2014/main" id="{CA211844-1C92-5C49-958B-FF5FD6D4C21B}"/>
                </a:ext>
              </a:extLst>
            </p:cNvPr>
            <p:cNvSpPr txBox="1">
              <a:spLocks/>
            </p:cNvSpPr>
            <p:nvPr/>
          </p:nvSpPr>
          <p:spPr>
            <a:xfrm>
              <a:off x="3161480" y="291457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Traveller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52026D7-DAC2-EC45-B184-C4FD7843A113}"/>
              </a:ext>
            </a:extLst>
          </p:cNvPr>
          <p:cNvGrpSpPr/>
          <p:nvPr/>
        </p:nvGrpSpPr>
        <p:grpSpPr>
          <a:xfrm>
            <a:off x="1117092" y="4868882"/>
            <a:ext cx="1853863" cy="1353146"/>
            <a:chOff x="2620485" y="2306968"/>
            <a:chExt cx="1853863" cy="1353146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9999262-C911-4246-AD2A-A63E62FA8499}"/>
                </a:ext>
              </a:extLst>
            </p:cNvPr>
            <p:cNvSpPr/>
            <p:nvPr/>
          </p:nvSpPr>
          <p:spPr>
            <a:xfrm>
              <a:off x="2881736" y="2306968"/>
              <a:ext cx="1342574" cy="1353146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itle 1">
              <a:extLst>
                <a:ext uri="{FF2B5EF4-FFF2-40B4-BE49-F238E27FC236}">
                  <a16:creationId xmlns:a16="http://schemas.microsoft.com/office/drawing/2014/main" id="{53C97464-2387-AC46-84F3-0280164D4F10}"/>
                </a:ext>
              </a:extLst>
            </p:cNvPr>
            <p:cNvSpPr txBox="1">
              <a:spLocks/>
            </p:cNvSpPr>
            <p:nvPr/>
          </p:nvSpPr>
          <p:spPr>
            <a:xfrm>
              <a:off x="2620485" y="272542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Multi-</a:t>
              </a:r>
            </a:p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tasker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AD9A791-D41A-7D4B-8975-7FEF16554020}"/>
              </a:ext>
            </a:extLst>
          </p:cNvPr>
          <p:cNvGrpSpPr/>
          <p:nvPr/>
        </p:nvGrpSpPr>
        <p:grpSpPr>
          <a:xfrm>
            <a:off x="10071545" y="2746414"/>
            <a:ext cx="1853863" cy="1113328"/>
            <a:chOff x="3161480" y="2616027"/>
            <a:chExt cx="1853863" cy="111332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865B569-8514-C446-8948-74A2C58D3E13}"/>
                </a:ext>
              </a:extLst>
            </p:cNvPr>
            <p:cNvSpPr/>
            <p:nvPr/>
          </p:nvSpPr>
          <p:spPr>
            <a:xfrm>
              <a:off x="3541703" y="2616027"/>
              <a:ext cx="1104630" cy="1113328"/>
            </a:xfrm>
            <a:prstGeom prst="ellipse">
              <a:avLst/>
            </a:prstGeom>
            <a:solidFill>
              <a:srgbClr val="FFE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itle 1">
              <a:extLst>
                <a:ext uri="{FF2B5EF4-FFF2-40B4-BE49-F238E27FC236}">
                  <a16:creationId xmlns:a16="http://schemas.microsoft.com/office/drawing/2014/main" id="{5CC04056-46B4-C048-8802-F9D52090865A}"/>
                </a:ext>
              </a:extLst>
            </p:cNvPr>
            <p:cNvSpPr txBox="1">
              <a:spLocks/>
            </p:cNvSpPr>
            <p:nvPr/>
          </p:nvSpPr>
          <p:spPr>
            <a:xfrm>
              <a:off x="3161480" y="2914578"/>
              <a:ext cx="1853863" cy="516226"/>
            </a:xfrm>
            <a:prstGeom prst="rect">
              <a:avLst/>
            </a:prstGeom>
            <a:noFill/>
            <a:ln w="25400" cap="rnd" cmpd="sng" algn="ctr">
              <a:noFill/>
              <a:prstDash val="solid"/>
            </a:ln>
          </p:spPr>
          <p:txBody>
            <a:bodyPr vert="horz" wrap="square" lIns="90000" tIns="46800" rIns="90000" bIns="46800" rtlCol="0" anchor="ctr" anchorCtr="0">
              <a:noAutofit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buNone/>
                <a:defRPr sz="2800" b="0" i="0" u="none" kern="1200" cap="none">
                  <a:solidFill>
                    <a:schemeClr val="tx1"/>
                  </a:solidFill>
                  <a:uFill>
                    <a:solidFill>
                      <a:schemeClr val="tx1"/>
                    </a:solidFill>
                  </a:u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1600"/>
                </a:lnSpc>
              </a:pPr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 Transient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6512428A-BBE3-A948-B326-4148DE876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062" y="-49683"/>
            <a:ext cx="1314046" cy="105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2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3924C8C-0D2C-E941-B594-BC28E828DB64}"/>
              </a:ext>
            </a:extLst>
          </p:cNvPr>
          <p:cNvSpPr txBox="1"/>
          <p:nvPr/>
        </p:nvSpPr>
        <p:spPr>
          <a:xfrm>
            <a:off x="686182" y="1324686"/>
            <a:ext cx="10978767" cy="915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GB" sz="3000" dirty="0">
                <a:latin typeface="+mj-lt"/>
              </a:rPr>
              <a:t>“Home feels good to leave, and even better to come back to”</a:t>
            </a:r>
          </a:p>
          <a:p>
            <a:pPr>
              <a:lnSpc>
                <a:spcPts val="3400"/>
              </a:lnSpc>
            </a:pPr>
            <a:r>
              <a:rPr lang="en-GB" sz="2000" dirty="0">
                <a:latin typeface="+mj-lt"/>
              </a:rPr>
              <a:t>								</a:t>
            </a:r>
            <a:endParaRPr lang="en-GB" sz="30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30EFEF-B28C-844F-A259-CEA6CBB4D95D}"/>
              </a:ext>
            </a:extLst>
          </p:cNvPr>
          <p:cNvSpPr/>
          <p:nvPr/>
        </p:nvSpPr>
        <p:spPr>
          <a:xfrm>
            <a:off x="0" y="2"/>
            <a:ext cx="12192000" cy="10067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40DCF1-6892-A640-A9B0-774BCD7E79C9}"/>
              </a:ext>
            </a:extLst>
          </p:cNvPr>
          <p:cNvSpPr txBox="1"/>
          <p:nvPr/>
        </p:nvSpPr>
        <p:spPr>
          <a:xfrm>
            <a:off x="686183" y="384343"/>
            <a:ext cx="30470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chemeClr val="bg1"/>
                </a:solidFill>
                <a:cs typeface="Arial" panose="020B0604020202020204" pitchFamily="34" charset="0"/>
              </a:rPr>
              <a:t>HOME LIFE</a:t>
            </a:r>
            <a:endParaRPr lang="en-US" sz="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AED7940A-C961-EA42-A98E-4649BAC138FF}"/>
              </a:ext>
            </a:extLst>
          </p:cNvPr>
          <p:cNvSpPr/>
          <p:nvPr/>
        </p:nvSpPr>
        <p:spPr>
          <a:xfrm>
            <a:off x="622800" y="346569"/>
            <a:ext cx="3144896" cy="253095"/>
          </a:xfrm>
          <a:custGeom>
            <a:avLst/>
            <a:gdLst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892628 h 1045028"/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  <a:gd name="connsiteX0" fmla="*/ 3902121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343" h="1045028">
                <a:moveTo>
                  <a:pt x="3902121" y="1045028"/>
                </a:moveTo>
                <a:lnTo>
                  <a:pt x="0" y="1045028"/>
                </a:lnTo>
                <a:lnTo>
                  <a:pt x="0" y="0"/>
                </a:lnTo>
                <a:lnTo>
                  <a:pt x="4158343" y="0"/>
                </a:lnTo>
                <a:lnTo>
                  <a:pt x="4158343" y="727956"/>
                </a:lnTo>
              </a:path>
            </a:pathLst>
          </a:custGeom>
          <a:noFill/>
          <a:ln w="1778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4D99189-119B-4B4A-AC3D-7DD424CA3FD2}"/>
              </a:ext>
            </a:extLst>
          </p:cNvPr>
          <p:cNvSpPr/>
          <p:nvPr/>
        </p:nvSpPr>
        <p:spPr>
          <a:xfrm>
            <a:off x="527050" y="64080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499A9-C147-CD4B-BEEE-5FC0E83E3678}"/>
              </a:ext>
            </a:extLst>
          </p:cNvPr>
          <p:cNvSpPr txBox="1"/>
          <p:nvPr/>
        </p:nvSpPr>
        <p:spPr>
          <a:xfrm>
            <a:off x="527050" y="64395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" pitchFamily="2" charset="0"/>
              </a:rPr>
              <a:t>Savills Place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FCFC24-ECEB-8543-A26F-EAD468419770}"/>
              </a:ext>
            </a:extLst>
          </p:cNvPr>
          <p:cNvSpPr/>
          <p:nvPr/>
        </p:nvSpPr>
        <p:spPr>
          <a:xfrm>
            <a:off x="947308" y="2505944"/>
            <a:ext cx="4444893" cy="34245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100" dirty="0" err="1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F431616-61E1-3A4D-85B8-2B6052DD1E6A}"/>
              </a:ext>
            </a:extLst>
          </p:cNvPr>
          <p:cNvSpPr txBox="1">
            <a:spLocks/>
          </p:cNvSpPr>
          <p:nvPr/>
        </p:nvSpPr>
        <p:spPr>
          <a:xfrm>
            <a:off x="6703135" y="5858211"/>
            <a:ext cx="4417653" cy="480099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90000" tIns="46800" rIns="90000" bIns="4680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B1BD81-1077-324D-9D33-35AE75A8FF70}"/>
              </a:ext>
            </a:extLst>
          </p:cNvPr>
          <p:cNvSpPr/>
          <p:nvPr/>
        </p:nvSpPr>
        <p:spPr>
          <a:xfrm>
            <a:off x="6689517" y="2505944"/>
            <a:ext cx="4444893" cy="34245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100" dirty="0" err="1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B1B00C3-B40A-D04C-AAE4-26DB9D9B40CA}"/>
              </a:ext>
            </a:extLst>
          </p:cNvPr>
          <p:cNvSpPr txBox="1">
            <a:spLocks/>
          </p:cNvSpPr>
          <p:nvPr/>
        </p:nvSpPr>
        <p:spPr>
          <a:xfrm>
            <a:off x="963967" y="5860788"/>
            <a:ext cx="4417653" cy="480099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90000" tIns="46800" rIns="90000" bIns="4680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buNone/>
              <a:defRPr sz="2800" b="0" i="0" u="none" kern="1200" cap="none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0D21DE-2E2C-F842-A2C7-5B30E1EEC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396" y="-30783"/>
            <a:ext cx="1371134" cy="1098923"/>
          </a:xfrm>
          <a:prstGeom prst="rect">
            <a:avLst/>
          </a:prstGeom>
        </p:spPr>
      </p:pic>
      <p:pic>
        <p:nvPicPr>
          <p:cNvPr id="7" name="Picture 6" descr="A house on the side of a building&#10;&#10;Description automatically generated">
            <a:extLst>
              <a:ext uri="{FF2B5EF4-FFF2-40B4-BE49-F238E27FC236}">
                <a16:creationId xmlns:a16="http://schemas.microsoft.com/office/drawing/2014/main" id="{DC3E25A5-08AD-954E-8639-92909D5B9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90" y="2596209"/>
            <a:ext cx="4243460" cy="3267760"/>
          </a:xfrm>
          <a:prstGeom prst="rect">
            <a:avLst/>
          </a:prstGeom>
        </p:spPr>
      </p:pic>
      <p:pic>
        <p:nvPicPr>
          <p:cNvPr id="3" name="Picture 2" descr="A group of people walking down the street&#10;&#10;Description automatically generate">
            <a:extLst>
              <a:ext uri="{FF2B5EF4-FFF2-40B4-BE49-F238E27FC236}">
                <a16:creationId xmlns:a16="http://schemas.microsoft.com/office/drawing/2014/main" id="{93809581-B055-C543-9B39-2594F90BC6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66" t="3511" r="5546" b="11830"/>
          <a:stretch/>
        </p:blipFill>
        <p:spPr>
          <a:xfrm>
            <a:off x="6752475" y="2580398"/>
            <a:ext cx="4320159" cy="32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54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87FB0D-D999-3C4F-84D9-2AAAC5A8FB63}"/>
              </a:ext>
            </a:extLst>
          </p:cNvPr>
          <p:cNvSpPr/>
          <p:nvPr/>
        </p:nvSpPr>
        <p:spPr>
          <a:xfrm>
            <a:off x="0" y="15649"/>
            <a:ext cx="12192000" cy="12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744394-AFA8-2E4C-8308-CDAA0612C63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-2172893" y="4096958"/>
            <a:ext cx="1685006" cy="16710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05B8BB-6A63-0E40-964B-22170F0992A6}"/>
              </a:ext>
            </a:extLst>
          </p:cNvPr>
          <p:cNvSpPr txBox="1"/>
          <p:nvPr/>
        </p:nvSpPr>
        <p:spPr>
          <a:xfrm>
            <a:off x="666043" y="372768"/>
            <a:ext cx="26084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200" dirty="0"/>
              <a:t>TODAY’S EMERGING CONSUMER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A543F1D6-B6AA-5347-9A9A-25B2E833ACCE}"/>
              </a:ext>
            </a:extLst>
          </p:cNvPr>
          <p:cNvSpPr/>
          <p:nvPr/>
        </p:nvSpPr>
        <p:spPr>
          <a:xfrm>
            <a:off x="621219" y="346570"/>
            <a:ext cx="2692163" cy="252084"/>
          </a:xfrm>
          <a:custGeom>
            <a:avLst/>
            <a:gdLst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892628 h 1045028"/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  <a:gd name="connsiteX0" fmla="*/ 3902121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343" h="1045028">
                <a:moveTo>
                  <a:pt x="3902121" y="1045028"/>
                </a:moveTo>
                <a:lnTo>
                  <a:pt x="0" y="1045028"/>
                </a:lnTo>
                <a:lnTo>
                  <a:pt x="0" y="0"/>
                </a:lnTo>
                <a:lnTo>
                  <a:pt x="4158343" y="0"/>
                </a:lnTo>
                <a:lnTo>
                  <a:pt x="4158343" y="727956"/>
                </a:lnTo>
              </a:path>
            </a:pathLst>
          </a:custGeom>
          <a:noFill/>
          <a:ln w="1778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8331B90-BFC2-9C43-ACC3-C944BE57C81B}"/>
              </a:ext>
            </a:extLst>
          </p:cNvPr>
          <p:cNvSpPr/>
          <p:nvPr/>
        </p:nvSpPr>
        <p:spPr>
          <a:xfrm>
            <a:off x="527050" y="64080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C07006-E9C3-9142-979F-8AAB4029B691}"/>
              </a:ext>
            </a:extLst>
          </p:cNvPr>
          <p:cNvSpPr txBox="1"/>
          <p:nvPr/>
        </p:nvSpPr>
        <p:spPr>
          <a:xfrm>
            <a:off x="527050" y="64395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" pitchFamily="2" charset="0"/>
              </a:rPr>
              <a:t>Savills Place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EE31DF2-9CDE-564D-A77A-11D2E7385857}"/>
              </a:ext>
            </a:extLst>
          </p:cNvPr>
          <p:cNvCxnSpPr/>
          <p:nvPr/>
        </p:nvCxnSpPr>
        <p:spPr>
          <a:xfrm>
            <a:off x="2565532" y="1471012"/>
            <a:ext cx="2572396" cy="949653"/>
          </a:xfrm>
          <a:prstGeom prst="line">
            <a:avLst/>
          </a:prstGeom>
          <a:ln w="19050">
            <a:solidFill>
              <a:schemeClr val="bg1">
                <a:alpha val="27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FC00DAAD-3377-B446-AE25-EB49B4A9CA81}"/>
              </a:ext>
            </a:extLst>
          </p:cNvPr>
          <p:cNvSpPr txBox="1"/>
          <p:nvPr/>
        </p:nvSpPr>
        <p:spPr>
          <a:xfrm>
            <a:off x="11115219" y="437544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100" err="1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80B16E2-D7C0-8A40-8778-A65D1B0C444C}"/>
              </a:ext>
            </a:extLst>
          </p:cNvPr>
          <p:cNvCxnSpPr/>
          <p:nvPr/>
        </p:nvCxnSpPr>
        <p:spPr>
          <a:xfrm>
            <a:off x="1335462" y="5364908"/>
            <a:ext cx="9894593" cy="0"/>
          </a:xfrm>
          <a:prstGeom prst="line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CF0A1CC-25C6-164D-AF9A-4382E2A2CDD0}"/>
              </a:ext>
            </a:extLst>
          </p:cNvPr>
          <p:cNvCxnSpPr/>
          <p:nvPr/>
        </p:nvCxnSpPr>
        <p:spPr>
          <a:xfrm>
            <a:off x="1248430" y="2008078"/>
            <a:ext cx="0" cy="3281770"/>
          </a:xfrm>
          <a:prstGeom prst="line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itle 1">
            <a:extLst>
              <a:ext uri="{FF2B5EF4-FFF2-40B4-BE49-F238E27FC236}">
                <a16:creationId xmlns:a16="http://schemas.microsoft.com/office/drawing/2014/main" id="{805C1EF2-235B-BF4F-BDE5-DDDC11056CEE}"/>
              </a:ext>
            </a:extLst>
          </p:cNvPr>
          <p:cNvSpPr txBox="1">
            <a:spLocks/>
          </p:cNvSpPr>
          <p:nvPr/>
        </p:nvSpPr>
        <p:spPr>
          <a:xfrm>
            <a:off x="170128" y="1911158"/>
            <a:ext cx="933917" cy="349347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66258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algn="r">
              <a:lnSpc>
                <a:spcPts val="2200"/>
              </a:lnSpc>
            </a:pPr>
            <a:r>
              <a:rPr lang="en-GB" sz="1100">
                <a:solidFill>
                  <a:schemeClr val="tx1"/>
                </a:solidFill>
                <a:latin typeface="Arial" charset="0"/>
              </a:rPr>
              <a:t>EXPENSIVE</a:t>
            </a: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5168443C-F1E8-5247-8248-EFDEAFB0EB97}"/>
              </a:ext>
            </a:extLst>
          </p:cNvPr>
          <p:cNvSpPr txBox="1">
            <a:spLocks/>
          </p:cNvSpPr>
          <p:nvPr/>
        </p:nvSpPr>
        <p:spPr>
          <a:xfrm>
            <a:off x="170128" y="5063202"/>
            <a:ext cx="933917" cy="384282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66258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algn="r">
              <a:lnSpc>
                <a:spcPts val="2200"/>
              </a:lnSpc>
            </a:pPr>
            <a:r>
              <a:rPr lang="en-GB" sz="1100">
                <a:solidFill>
                  <a:schemeClr val="tx1"/>
                </a:solidFill>
                <a:latin typeface="Arial" charset="0"/>
              </a:rPr>
              <a:t>CHEAP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220F454E-23AC-F94B-A33D-512544AE65AA}"/>
              </a:ext>
            </a:extLst>
          </p:cNvPr>
          <p:cNvSpPr txBox="1">
            <a:spLocks/>
          </p:cNvSpPr>
          <p:nvPr/>
        </p:nvSpPr>
        <p:spPr>
          <a:xfrm>
            <a:off x="170128" y="3351254"/>
            <a:ext cx="918928" cy="553890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66258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algn="r">
              <a:lnSpc>
                <a:spcPts val="1200"/>
              </a:lnSpc>
            </a:pPr>
            <a:r>
              <a:rPr lang="en-GB" sz="1100" b="1" spc="-30">
                <a:solidFill>
                  <a:schemeClr val="tx1"/>
                </a:solidFill>
                <a:latin typeface="Arial" charset="0"/>
              </a:rPr>
              <a:t>Cost </a:t>
            </a:r>
            <a:br>
              <a:rPr lang="en-GB" sz="1100" b="1" spc="-30">
                <a:solidFill>
                  <a:schemeClr val="tx1"/>
                </a:solidFill>
                <a:latin typeface="Arial" charset="0"/>
              </a:rPr>
            </a:br>
            <a:endParaRPr lang="en-GB" sz="1100" b="1" spc="-3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2074FEB0-D360-B843-BCBA-756EAF5D8B5F}"/>
              </a:ext>
            </a:extLst>
          </p:cNvPr>
          <p:cNvSpPr txBox="1">
            <a:spLocks/>
          </p:cNvSpPr>
          <p:nvPr/>
        </p:nvSpPr>
        <p:spPr>
          <a:xfrm>
            <a:off x="9012808" y="5450940"/>
            <a:ext cx="2217248" cy="384282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66258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algn="r">
              <a:lnSpc>
                <a:spcPts val="2200"/>
              </a:lnSpc>
            </a:pPr>
            <a:r>
              <a:rPr lang="en-GB" sz="1100">
                <a:solidFill>
                  <a:schemeClr val="tx1"/>
                </a:solidFill>
                <a:latin typeface="Arial" charset="0"/>
              </a:rPr>
              <a:t>MORE FREQUENT</a:t>
            </a: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54D6A595-14BF-3B4C-BE1E-EF5DFB91E2D6}"/>
              </a:ext>
            </a:extLst>
          </p:cNvPr>
          <p:cNvSpPr txBox="1">
            <a:spLocks/>
          </p:cNvSpPr>
          <p:nvPr/>
        </p:nvSpPr>
        <p:spPr>
          <a:xfrm>
            <a:off x="1335462" y="5447484"/>
            <a:ext cx="1939011" cy="384282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66258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algn="l">
              <a:lnSpc>
                <a:spcPts val="2200"/>
              </a:lnSpc>
            </a:pPr>
            <a:r>
              <a:rPr lang="en-GB" sz="1100">
                <a:solidFill>
                  <a:schemeClr val="tx1"/>
                </a:solidFill>
                <a:latin typeface="Arial" charset="0"/>
              </a:rPr>
              <a:t>LESS FREQUENT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27E001B3-4F7B-D443-BEE9-5FA29A0F672A}"/>
              </a:ext>
            </a:extLst>
          </p:cNvPr>
          <p:cNvSpPr txBox="1">
            <a:spLocks/>
          </p:cNvSpPr>
          <p:nvPr/>
        </p:nvSpPr>
        <p:spPr>
          <a:xfrm>
            <a:off x="1335461" y="5536418"/>
            <a:ext cx="9894593" cy="553890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66258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>
              <a:lnSpc>
                <a:spcPts val="1200"/>
              </a:lnSpc>
            </a:pPr>
            <a:r>
              <a:rPr lang="en-GB" sz="1100" b="1" spc="-30">
                <a:solidFill>
                  <a:schemeClr val="tx1"/>
                </a:solidFill>
                <a:latin typeface="Arial" charset="0"/>
              </a:rPr>
              <a:t>Frequency</a:t>
            </a: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2DCC291C-9876-704B-A107-8B84C7CD525A}"/>
              </a:ext>
            </a:extLst>
          </p:cNvPr>
          <p:cNvSpPr txBox="1">
            <a:spLocks/>
          </p:cNvSpPr>
          <p:nvPr/>
        </p:nvSpPr>
        <p:spPr>
          <a:xfrm>
            <a:off x="1335460" y="5869322"/>
            <a:ext cx="4899492" cy="349347"/>
          </a:xfrm>
          <a:prstGeom prst="rect">
            <a:avLst/>
          </a:prstGeom>
          <a:ln w="12700" cap="rnd" cmpd="sng" algn="ctr">
            <a:noFill/>
            <a:prstDash val="solid"/>
          </a:ln>
        </p:spPr>
        <p:txBody>
          <a:bodyPr vert="horz" wrap="squar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662583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algn="l">
              <a:lnSpc>
                <a:spcPts val="2200"/>
              </a:lnSpc>
            </a:pPr>
            <a:r>
              <a:rPr lang="en-GB" sz="1000">
                <a:solidFill>
                  <a:schemeClr val="tx1"/>
                </a:solidFill>
                <a:latin typeface="Arial" charset="0"/>
              </a:rPr>
              <a:t>Occasional		FREQUENT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C4CFF99-5988-B644-8035-7BE327508FC9}"/>
              </a:ext>
            </a:extLst>
          </p:cNvPr>
          <p:cNvGrpSpPr/>
          <p:nvPr/>
        </p:nvGrpSpPr>
        <p:grpSpPr>
          <a:xfrm>
            <a:off x="1577702" y="1972866"/>
            <a:ext cx="2123550" cy="649604"/>
            <a:chOff x="5910972" y="2015055"/>
            <a:chExt cx="2123550" cy="649604"/>
          </a:xfrm>
        </p:grpSpPr>
        <p:sp>
          <p:nvSpPr>
            <p:cNvPr id="100" name="Title 1">
              <a:extLst>
                <a:ext uri="{FF2B5EF4-FFF2-40B4-BE49-F238E27FC236}">
                  <a16:creationId xmlns:a16="http://schemas.microsoft.com/office/drawing/2014/main" id="{E475FA5E-DF8A-9348-BC1C-702774B76376}"/>
                </a:ext>
              </a:extLst>
            </p:cNvPr>
            <p:cNvSpPr txBox="1">
              <a:spLocks/>
            </p:cNvSpPr>
            <p:nvPr/>
          </p:nvSpPr>
          <p:spPr>
            <a:xfrm>
              <a:off x="6064824" y="2165183"/>
              <a:ext cx="1969698" cy="349347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>
                <a:lnSpc>
                  <a:spcPts val="2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Leisure travel</a:t>
              </a:r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E3FA1414-008A-0544-821D-4040AC98F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5076163-EA71-8745-81A8-1AABB9AD5A5D}"/>
              </a:ext>
            </a:extLst>
          </p:cNvPr>
          <p:cNvGrpSpPr/>
          <p:nvPr/>
        </p:nvGrpSpPr>
        <p:grpSpPr>
          <a:xfrm>
            <a:off x="2039514" y="2411962"/>
            <a:ext cx="3192860" cy="649604"/>
            <a:chOff x="5910972" y="2015055"/>
            <a:chExt cx="3192860" cy="649604"/>
          </a:xfrm>
        </p:grpSpPr>
        <p:sp>
          <p:nvSpPr>
            <p:cNvPr id="103" name="Title 1">
              <a:extLst>
                <a:ext uri="{FF2B5EF4-FFF2-40B4-BE49-F238E27FC236}">
                  <a16:creationId xmlns:a16="http://schemas.microsoft.com/office/drawing/2014/main" id="{3B917957-615D-CE47-81A0-3AFE624F4677}"/>
                </a:ext>
              </a:extLst>
            </p:cNvPr>
            <p:cNvSpPr txBox="1">
              <a:spLocks/>
            </p:cNvSpPr>
            <p:nvPr/>
          </p:nvSpPr>
          <p:spPr>
            <a:xfrm>
              <a:off x="5988085" y="2248713"/>
              <a:ext cx="3115747" cy="349347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>
                <a:lnSpc>
                  <a:spcPts val="1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Attending live sports events</a:t>
              </a: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94B7E460-1628-CC44-96F2-2CBD8D937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F7D31BB-217F-114C-B08A-1FA78B9B16D6}"/>
              </a:ext>
            </a:extLst>
          </p:cNvPr>
          <p:cNvGrpSpPr/>
          <p:nvPr/>
        </p:nvGrpSpPr>
        <p:grpSpPr>
          <a:xfrm>
            <a:off x="2447033" y="2865422"/>
            <a:ext cx="2454934" cy="649604"/>
            <a:chOff x="5910972" y="2015055"/>
            <a:chExt cx="2454934" cy="649604"/>
          </a:xfrm>
        </p:grpSpPr>
        <p:sp>
          <p:nvSpPr>
            <p:cNvPr id="106" name="Title 1">
              <a:extLst>
                <a:ext uri="{FF2B5EF4-FFF2-40B4-BE49-F238E27FC236}">
                  <a16:creationId xmlns:a16="http://schemas.microsoft.com/office/drawing/2014/main" id="{4EF972B2-A59B-A746-9AF3-486EAB5BBEAD}"/>
                </a:ext>
              </a:extLst>
            </p:cNvPr>
            <p:cNvSpPr txBox="1">
              <a:spLocks/>
            </p:cNvSpPr>
            <p:nvPr/>
          </p:nvSpPr>
          <p:spPr>
            <a:xfrm>
              <a:off x="5927695" y="2278132"/>
              <a:ext cx="2438211" cy="349347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>
                <a:lnSpc>
                  <a:spcPts val="1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Visitor attractions</a:t>
              </a: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675B011-574A-6C4C-BF40-E2730A7A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FC7A63F-745C-174A-A574-35DC18E3734A}"/>
              </a:ext>
            </a:extLst>
          </p:cNvPr>
          <p:cNvGrpSpPr/>
          <p:nvPr/>
        </p:nvGrpSpPr>
        <p:grpSpPr>
          <a:xfrm>
            <a:off x="2039514" y="3514490"/>
            <a:ext cx="2377820" cy="958397"/>
            <a:chOff x="5020449" y="1706262"/>
            <a:chExt cx="2377820" cy="958397"/>
          </a:xfrm>
        </p:grpSpPr>
        <p:sp>
          <p:nvSpPr>
            <p:cNvPr id="109" name="Title 1">
              <a:extLst>
                <a:ext uri="{FF2B5EF4-FFF2-40B4-BE49-F238E27FC236}">
                  <a16:creationId xmlns:a16="http://schemas.microsoft.com/office/drawing/2014/main" id="{69A55E7D-0646-0448-A2FA-9C6C9BF316AA}"/>
                </a:ext>
              </a:extLst>
            </p:cNvPr>
            <p:cNvSpPr txBox="1">
              <a:spLocks/>
            </p:cNvSpPr>
            <p:nvPr/>
          </p:nvSpPr>
          <p:spPr>
            <a:xfrm>
              <a:off x="5020449" y="1706262"/>
              <a:ext cx="2377820" cy="349347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>
                <a:lnSpc>
                  <a:spcPts val="1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Culture &amp;</a:t>
              </a:r>
            </a:p>
            <a:p>
              <a:pPr>
                <a:lnSpc>
                  <a:spcPts val="1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entertainment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368490DE-C28B-8048-9030-E22D21C76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76BCD58-CF6E-B54D-9C7C-81BA4C7A6160}"/>
              </a:ext>
            </a:extLst>
          </p:cNvPr>
          <p:cNvGrpSpPr/>
          <p:nvPr/>
        </p:nvGrpSpPr>
        <p:grpSpPr>
          <a:xfrm>
            <a:off x="1201821" y="4007599"/>
            <a:ext cx="2377820" cy="998951"/>
            <a:chOff x="5020449" y="2015055"/>
            <a:chExt cx="2377820" cy="998951"/>
          </a:xfrm>
        </p:grpSpPr>
        <p:sp>
          <p:nvSpPr>
            <p:cNvPr id="112" name="Title 1">
              <a:extLst>
                <a:ext uri="{FF2B5EF4-FFF2-40B4-BE49-F238E27FC236}">
                  <a16:creationId xmlns:a16="http://schemas.microsoft.com/office/drawing/2014/main" id="{F3CD67D3-04BD-3D4B-9BC2-7578F56FEF5B}"/>
                </a:ext>
              </a:extLst>
            </p:cNvPr>
            <p:cNvSpPr txBox="1">
              <a:spLocks/>
            </p:cNvSpPr>
            <p:nvPr/>
          </p:nvSpPr>
          <p:spPr>
            <a:xfrm>
              <a:off x="5020449" y="2664659"/>
              <a:ext cx="2377820" cy="349347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>
                <a:lnSpc>
                  <a:spcPts val="1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Other discrete leisure</a:t>
              </a:r>
            </a:p>
            <a:p>
              <a:pPr>
                <a:lnSpc>
                  <a:spcPts val="1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activities (bowling etc.)</a:t>
              </a: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EEA2DF8-B230-9849-8328-7293E530D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EE4E341-915E-BA47-9605-34AB1B8D620E}"/>
              </a:ext>
            </a:extLst>
          </p:cNvPr>
          <p:cNvGrpSpPr/>
          <p:nvPr/>
        </p:nvGrpSpPr>
        <p:grpSpPr>
          <a:xfrm>
            <a:off x="4856308" y="2948951"/>
            <a:ext cx="2005929" cy="649604"/>
            <a:chOff x="5910972" y="2015055"/>
            <a:chExt cx="2005929" cy="649604"/>
          </a:xfrm>
        </p:grpSpPr>
        <p:sp>
          <p:nvSpPr>
            <p:cNvPr id="115" name="Title 1">
              <a:extLst>
                <a:ext uri="{FF2B5EF4-FFF2-40B4-BE49-F238E27FC236}">
                  <a16:creationId xmlns:a16="http://schemas.microsoft.com/office/drawing/2014/main" id="{98D498BC-3B02-964B-B0DB-4447EB25EEAE}"/>
                </a:ext>
              </a:extLst>
            </p:cNvPr>
            <p:cNvSpPr txBox="1">
              <a:spLocks/>
            </p:cNvSpPr>
            <p:nvPr/>
          </p:nvSpPr>
          <p:spPr>
            <a:xfrm>
              <a:off x="5947203" y="2165183"/>
              <a:ext cx="1969698" cy="349347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>
                <a:lnSpc>
                  <a:spcPts val="2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Eating out</a:t>
              </a:r>
            </a:p>
          </p:txBody>
        </p: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7C5F672E-79FC-204F-9EE3-5F33182D2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F13B775-07D7-834C-8580-32C33FEE5DD3}"/>
              </a:ext>
            </a:extLst>
          </p:cNvPr>
          <p:cNvGrpSpPr/>
          <p:nvPr/>
        </p:nvGrpSpPr>
        <p:grpSpPr>
          <a:xfrm>
            <a:off x="4050010" y="3689415"/>
            <a:ext cx="2438557" cy="649604"/>
            <a:chOff x="5910972" y="2015055"/>
            <a:chExt cx="2438557" cy="649604"/>
          </a:xfrm>
        </p:grpSpPr>
        <p:sp>
          <p:nvSpPr>
            <p:cNvPr id="118" name="Title 1">
              <a:extLst>
                <a:ext uri="{FF2B5EF4-FFF2-40B4-BE49-F238E27FC236}">
                  <a16:creationId xmlns:a16="http://schemas.microsoft.com/office/drawing/2014/main" id="{0CCAAA42-33ED-254D-84EA-F6CAFB7BEF42}"/>
                </a:ext>
              </a:extLst>
            </p:cNvPr>
            <p:cNvSpPr txBox="1">
              <a:spLocks/>
            </p:cNvSpPr>
            <p:nvPr/>
          </p:nvSpPr>
          <p:spPr>
            <a:xfrm>
              <a:off x="6621530" y="2216940"/>
              <a:ext cx="1727999" cy="248930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 algn="l">
                <a:lnSpc>
                  <a:spcPts val="1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Night out</a:t>
              </a:r>
            </a:p>
            <a:p>
              <a:pPr>
                <a:lnSpc>
                  <a:spcPts val="1200"/>
                </a:lnSpc>
              </a:pPr>
              <a:endParaRPr lang="en-GB" sz="120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EAE0AF9D-83BF-2342-A0B6-F5D4A11EE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4E50500-C6DA-9141-B873-4FE63B49295A}"/>
              </a:ext>
            </a:extLst>
          </p:cNvPr>
          <p:cNvGrpSpPr/>
          <p:nvPr/>
        </p:nvGrpSpPr>
        <p:grpSpPr>
          <a:xfrm>
            <a:off x="5169660" y="4015459"/>
            <a:ext cx="2163112" cy="649604"/>
            <a:chOff x="5910972" y="2015055"/>
            <a:chExt cx="2163112" cy="649604"/>
          </a:xfrm>
        </p:grpSpPr>
        <p:sp>
          <p:nvSpPr>
            <p:cNvPr id="121" name="Title 1">
              <a:extLst>
                <a:ext uri="{FF2B5EF4-FFF2-40B4-BE49-F238E27FC236}">
                  <a16:creationId xmlns:a16="http://schemas.microsoft.com/office/drawing/2014/main" id="{AE395E90-C154-3449-A217-6652BFF57C52}"/>
                </a:ext>
              </a:extLst>
            </p:cNvPr>
            <p:cNvSpPr txBox="1">
              <a:spLocks/>
            </p:cNvSpPr>
            <p:nvPr/>
          </p:nvSpPr>
          <p:spPr>
            <a:xfrm>
              <a:off x="6104386" y="2165183"/>
              <a:ext cx="1969698" cy="349347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>
                <a:lnSpc>
                  <a:spcPts val="2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Takeaway food</a:t>
              </a: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AA66979-EFEF-2742-A8E4-E695D483B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CACEEE2-E951-E841-B293-0A269D2AA62B}"/>
              </a:ext>
            </a:extLst>
          </p:cNvPr>
          <p:cNvGrpSpPr/>
          <p:nvPr/>
        </p:nvGrpSpPr>
        <p:grpSpPr>
          <a:xfrm>
            <a:off x="3916215" y="4265802"/>
            <a:ext cx="1969698" cy="1025281"/>
            <a:chOff x="5250925" y="2015055"/>
            <a:chExt cx="1969698" cy="1025281"/>
          </a:xfrm>
        </p:grpSpPr>
        <p:sp>
          <p:nvSpPr>
            <p:cNvPr id="124" name="Title 1">
              <a:extLst>
                <a:ext uri="{FF2B5EF4-FFF2-40B4-BE49-F238E27FC236}">
                  <a16:creationId xmlns:a16="http://schemas.microsoft.com/office/drawing/2014/main" id="{08682A49-F7D0-1741-90B4-6C03B5B824E2}"/>
                </a:ext>
              </a:extLst>
            </p:cNvPr>
            <p:cNvSpPr txBox="1">
              <a:spLocks/>
            </p:cNvSpPr>
            <p:nvPr/>
          </p:nvSpPr>
          <p:spPr>
            <a:xfrm>
              <a:off x="5250925" y="2690989"/>
              <a:ext cx="1969698" cy="349347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>
                <a:lnSpc>
                  <a:spcPts val="1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Betting </a:t>
              </a:r>
              <a:br>
                <a:rPr lang="en-GB" sz="1200">
                  <a:solidFill>
                    <a:schemeClr val="tx1"/>
                  </a:solidFill>
                  <a:latin typeface="Arial" charset="0"/>
                </a:rPr>
              </a:b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&amp; gaming</a:t>
              </a: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1B4243CF-8D1E-024D-85F8-DFFC5E735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F13A8ED-CA53-984B-A586-0E70183A1872}"/>
              </a:ext>
            </a:extLst>
          </p:cNvPr>
          <p:cNvGrpSpPr/>
          <p:nvPr/>
        </p:nvGrpSpPr>
        <p:grpSpPr>
          <a:xfrm>
            <a:off x="5245359" y="4562150"/>
            <a:ext cx="2353466" cy="649604"/>
            <a:chOff x="4207110" y="2015055"/>
            <a:chExt cx="2353466" cy="649604"/>
          </a:xfrm>
        </p:grpSpPr>
        <p:sp>
          <p:nvSpPr>
            <p:cNvPr id="127" name="Title 1">
              <a:extLst>
                <a:ext uri="{FF2B5EF4-FFF2-40B4-BE49-F238E27FC236}">
                  <a16:creationId xmlns:a16="http://schemas.microsoft.com/office/drawing/2014/main" id="{9319B04E-F5BD-E24E-BCC9-8649DFDADB02}"/>
                </a:ext>
              </a:extLst>
            </p:cNvPr>
            <p:cNvSpPr txBox="1">
              <a:spLocks/>
            </p:cNvSpPr>
            <p:nvPr/>
          </p:nvSpPr>
          <p:spPr>
            <a:xfrm>
              <a:off x="4207110" y="2199463"/>
              <a:ext cx="1969698" cy="349347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>
                <a:lnSpc>
                  <a:spcPts val="1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Drinking out</a:t>
              </a:r>
              <a:br>
                <a:rPr lang="en-GB" sz="1200">
                  <a:solidFill>
                    <a:schemeClr val="tx1"/>
                  </a:solidFill>
                  <a:latin typeface="Arial" charset="0"/>
                </a:rPr>
              </a:b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coffee shops/cafes</a:t>
              </a:r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180116FC-AF99-7A40-B9BA-72BE001E7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EC79BFC-332D-7A4D-8F85-1D51BEFED4D0}"/>
              </a:ext>
            </a:extLst>
          </p:cNvPr>
          <p:cNvGrpSpPr/>
          <p:nvPr/>
        </p:nvGrpSpPr>
        <p:grpSpPr>
          <a:xfrm>
            <a:off x="6486727" y="3886836"/>
            <a:ext cx="2377820" cy="958397"/>
            <a:chOff x="5020449" y="1706262"/>
            <a:chExt cx="2377820" cy="958397"/>
          </a:xfrm>
        </p:grpSpPr>
        <p:sp>
          <p:nvSpPr>
            <p:cNvPr id="130" name="Title 1">
              <a:extLst>
                <a:ext uri="{FF2B5EF4-FFF2-40B4-BE49-F238E27FC236}">
                  <a16:creationId xmlns:a16="http://schemas.microsoft.com/office/drawing/2014/main" id="{478BB1C4-3519-184C-ACD1-C435077513D0}"/>
                </a:ext>
              </a:extLst>
            </p:cNvPr>
            <p:cNvSpPr txBox="1">
              <a:spLocks/>
            </p:cNvSpPr>
            <p:nvPr/>
          </p:nvSpPr>
          <p:spPr>
            <a:xfrm>
              <a:off x="5020449" y="1706262"/>
              <a:ext cx="2377820" cy="349347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>
                <a:lnSpc>
                  <a:spcPts val="1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Gym membership</a:t>
              </a:r>
              <a:br>
                <a:rPr lang="en-GB" sz="1200">
                  <a:solidFill>
                    <a:schemeClr val="tx1"/>
                  </a:solidFill>
                  <a:latin typeface="Arial" charset="0"/>
                </a:rPr>
              </a:b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&amp; other sports</a:t>
              </a:r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EE15866D-AB6D-8340-8499-89E0C94CB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BF02FF1-925A-6840-983E-A6AAF695B9A7}"/>
              </a:ext>
            </a:extLst>
          </p:cNvPr>
          <p:cNvGrpSpPr/>
          <p:nvPr/>
        </p:nvGrpSpPr>
        <p:grpSpPr>
          <a:xfrm>
            <a:off x="7168812" y="2679613"/>
            <a:ext cx="2377820" cy="2523664"/>
            <a:chOff x="8215148" y="-31583"/>
            <a:chExt cx="2377820" cy="2523664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61F4CF5-AD05-114B-89C9-0C93802D0964}"/>
                </a:ext>
              </a:extLst>
            </p:cNvPr>
            <p:cNvGrpSpPr/>
            <p:nvPr/>
          </p:nvGrpSpPr>
          <p:grpSpPr>
            <a:xfrm>
              <a:off x="8215148" y="-31583"/>
              <a:ext cx="2377820" cy="2523664"/>
              <a:chOff x="5020449" y="140995"/>
              <a:chExt cx="2377820" cy="2523664"/>
            </a:xfrm>
          </p:grpSpPr>
          <p:sp>
            <p:nvSpPr>
              <p:cNvPr id="135" name="Title 1">
                <a:extLst>
                  <a:ext uri="{FF2B5EF4-FFF2-40B4-BE49-F238E27FC236}">
                    <a16:creationId xmlns:a16="http://schemas.microsoft.com/office/drawing/2014/main" id="{0A4B3E93-9F72-7F46-8A9D-C2B417D64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0449" y="140995"/>
                <a:ext cx="2377820" cy="349347"/>
              </a:xfrm>
              <a:prstGeom prst="rect">
                <a:avLst/>
              </a:prstGeom>
              <a:ln w="12700" cap="rnd" cmpd="sng" algn="ctr">
                <a:noFill/>
                <a:prstDash val="solid"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b="0" i="0" kern="1200">
                    <a:solidFill>
                      <a:srgbClr val="662583"/>
                    </a:solidFill>
                    <a:latin typeface="+mj-lt"/>
                    <a:ea typeface="Arial" charset="0"/>
                    <a:cs typeface="Arial" charset="0"/>
                  </a:defRPr>
                </a:lvl1pPr>
              </a:lstStyle>
              <a:p>
                <a:pPr>
                  <a:lnSpc>
                    <a:spcPts val="1200"/>
                  </a:lnSpc>
                </a:pPr>
                <a:r>
                  <a:rPr lang="en-GB" sz="1200">
                    <a:solidFill>
                      <a:schemeClr val="tx1"/>
                    </a:solidFill>
                    <a:latin typeface="Arial" charset="0"/>
                  </a:rPr>
                  <a:t>Video games and</a:t>
                </a:r>
                <a:br>
                  <a:rPr lang="en-GB" sz="1200">
                    <a:solidFill>
                      <a:schemeClr val="tx1"/>
                    </a:solidFill>
                    <a:latin typeface="Arial" charset="0"/>
                  </a:rPr>
                </a:br>
                <a:r>
                  <a:rPr lang="en-GB" sz="1200">
                    <a:solidFill>
                      <a:schemeClr val="tx1"/>
                    </a:solidFill>
                    <a:latin typeface="Arial" charset="0"/>
                  </a:rPr>
                  <a:t>related online services</a:t>
                </a:r>
              </a:p>
            </p:txBody>
          </p:sp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678DEF2C-4F80-ED42-BB10-0A79AA020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0972" y="2015055"/>
                <a:ext cx="649604" cy="649604"/>
              </a:xfrm>
              <a:prstGeom prst="rect">
                <a:avLst/>
              </a:prstGeom>
            </p:spPr>
          </p:pic>
        </p:grp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72CAD3-1543-1A40-AEAB-B7342CDA6775}"/>
                </a:ext>
              </a:extLst>
            </p:cNvPr>
            <p:cNvCxnSpPr/>
            <p:nvPr/>
          </p:nvCxnSpPr>
          <p:spPr>
            <a:xfrm flipV="1">
              <a:off x="9430473" y="317764"/>
              <a:ext cx="0" cy="1517542"/>
            </a:xfrm>
            <a:prstGeom prst="line">
              <a:avLst/>
            </a:prstGeom>
            <a:ln w="19050">
              <a:solidFill>
                <a:srgbClr val="0022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17219B8-5BA3-9E46-8D34-C981E70DC4A7}"/>
              </a:ext>
            </a:extLst>
          </p:cNvPr>
          <p:cNvGrpSpPr/>
          <p:nvPr/>
        </p:nvGrpSpPr>
        <p:grpSpPr>
          <a:xfrm>
            <a:off x="7869353" y="3142126"/>
            <a:ext cx="2377820" cy="2069628"/>
            <a:chOff x="8215148" y="422453"/>
            <a:chExt cx="2377820" cy="2069628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A9D2557-9496-6244-8AC3-1B34A3E96F69}"/>
                </a:ext>
              </a:extLst>
            </p:cNvPr>
            <p:cNvGrpSpPr/>
            <p:nvPr/>
          </p:nvGrpSpPr>
          <p:grpSpPr>
            <a:xfrm>
              <a:off x="8215148" y="422453"/>
              <a:ext cx="2377820" cy="2069628"/>
              <a:chOff x="5020449" y="595031"/>
              <a:chExt cx="2377820" cy="2069628"/>
            </a:xfrm>
          </p:grpSpPr>
          <p:sp>
            <p:nvSpPr>
              <p:cNvPr id="140" name="Title 1">
                <a:extLst>
                  <a:ext uri="{FF2B5EF4-FFF2-40B4-BE49-F238E27FC236}">
                    <a16:creationId xmlns:a16="http://schemas.microsoft.com/office/drawing/2014/main" id="{8225E966-38F3-434D-A248-470CE081E3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0449" y="595031"/>
                <a:ext cx="2377820" cy="349347"/>
              </a:xfrm>
              <a:prstGeom prst="rect">
                <a:avLst/>
              </a:prstGeom>
              <a:ln w="12700" cap="rnd" cmpd="sng" algn="ctr">
                <a:noFill/>
                <a:prstDash val="solid"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b="0" i="0" kern="1200">
                    <a:solidFill>
                      <a:srgbClr val="662583"/>
                    </a:solidFill>
                    <a:latin typeface="+mj-lt"/>
                    <a:ea typeface="Arial" charset="0"/>
                    <a:cs typeface="Arial" charset="0"/>
                  </a:defRPr>
                </a:lvl1pPr>
              </a:lstStyle>
              <a:p>
                <a:pPr>
                  <a:lnSpc>
                    <a:spcPts val="1200"/>
                  </a:lnSpc>
                </a:pPr>
                <a:r>
                  <a:rPr lang="en-GB" sz="1200">
                    <a:solidFill>
                      <a:schemeClr val="tx1"/>
                    </a:solidFill>
                    <a:latin typeface="Arial" charset="0"/>
                  </a:rPr>
                  <a:t>TV/Movie</a:t>
                </a:r>
                <a:br>
                  <a:rPr lang="en-GB" sz="1200">
                    <a:solidFill>
                      <a:schemeClr val="tx1"/>
                    </a:solidFill>
                    <a:latin typeface="Arial" charset="0"/>
                  </a:rPr>
                </a:br>
                <a:r>
                  <a:rPr lang="en-GB" sz="1200">
                    <a:solidFill>
                      <a:schemeClr val="tx1"/>
                    </a:solidFill>
                    <a:latin typeface="Arial" charset="0"/>
                  </a:rPr>
                  <a:t>streaming</a:t>
                </a:r>
                <a:br>
                  <a:rPr lang="en-GB" sz="1200">
                    <a:solidFill>
                      <a:schemeClr val="tx1"/>
                    </a:solidFill>
                    <a:latin typeface="Arial" charset="0"/>
                  </a:rPr>
                </a:br>
                <a:r>
                  <a:rPr lang="en-GB" sz="1200">
                    <a:solidFill>
                      <a:schemeClr val="tx1"/>
                    </a:solidFill>
                    <a:latin typeface="Arial" charset="0"/>
                  </a:rPr>
                  <a:t>subscription</a:t>
                </a:r>
              </a:p>
            </p:txBody>
          </p:sp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D091BBDD-BD26-6F42-B240-3846C1A7E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0972" y="2015055"/>
                <a:ext cx="649604" cy="649604"/>
              </a:xfrm>
              <a:prstGeom prst="rect">
                <a:avLst/>
              </a:prstGeom>
            </p:spPr>
          </p:pic>
        </p:grp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775C694-F591-F444-AFFE-ECDEADD49353}"/>
                </a:ext>
              </a:extLst>
            </p:cNvPr>
            <p:cNvCxnSpPr/>
            <p:nvPr/>
          </p:nvCxnSpPr>
          <p:spPr>
            <a:xfrm flipV="1">
              <a:off x="9430473" y="929290"/>
              <a:ext cx="0" cy="906016"/>
            </a:xfrm>
            <a:prstGeom prst="line">
              <a:avLst/>
            </a:prstGeom>
            <a:ln w="19050">
              <a:solidFill>
                <a:srgbClr val="0022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8405FC2-6682-D744-B62E-9B67BAE86758}"/>
              </a:ext>
            </a:extLst>
          </p:cNvPr>
          <p:cNvGrpSpPr/>
          <p:nvPr/>
        </p:nvGrpSpPr>
        <p:grpSpPr>
          <a:xfrm>
            <a:off x="8631321" y="3710497"/>
            <a:ext cx="2377820" cy="1523332"/>
            <a:chOff x="8215148" y="968749"/>
            <a:chExt cx="2377820" cy="1523332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4DEFD45-1E7B-1146-8918-EACE3FB670C9}"/>
                </a:ext>
              </a:extLst>
            </p:cNvPr>
            <p:cNvGrpSpPr/>
            <p:nvPr/>
          </p:nvGrpSpPr>
          <p:grpSpPr>
            <a:xfrm>
              <a:off x="8215148" y="968749"/>
              <a:ext cx="2377820" cy="1523332"/>
              <a:chOff x="5020449" y="1141327"/>
              <a:chExt cx="2377820" cy="1523332"/>
            </a:xfrm>
          </p:grpSpPr>
          <p:sp>
            <p:nvSpPr>
              <p:cNvPr id="145" name="Title 1">
                <a:extLst>
                  <a:ext uri="{FF2B5EF4-FFF2-40B4-BE49-F238E27FC236}">
                    <a16:creationId xmlns:a16="http://schemas.microsoft.com/office/drawing/2014/main" id="{EB8883A7-9BEC-C54B-A27B-A6ABD137D7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0449" y="1141327"/>
                <a:ext cx="2377820" cy="349347"/>
              </a:xfrm>
              <a:prstGeom prst="rect">
                <a:avLst/>
              </a:prstGeom>
              <a:ln w="12700" cap="rnd" cmpd="sng" algn="ctr">
                <a:noFill/>
                <a:prstDash val="solid"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b="0" i="0" kern="1200">
                    <a:solidFill>
                      <a:srgbClr val="662583"/>
                    </a:solidFill>
                    <a:latin typeface="+mj-lt"/>
                    <a:ea typeface="Arial" charset="0"/>
                    <a:cs typeface="Arial" charset="0"/>
                  </a:defRPr>
                </a:lvl1pPr>
              </a:lstStyle>
              <a:p>
                <a:pPr>
                  <a:lnSpc>
                    <a:spcPts val="1200"/>
                  </a:lnSpc>
                </a:pPr>
                <a:r>
                  <a:rPr lang="en-GB" sz="1200">
                    <a:solidFill>
                      <a:schemeClr val="tx1"/>
                    </a:solidFill>
                    <a:latin typeface="Arial" charset="0"/>
                  </a:rPr>
                  <a:t>TV package</a:t>
                </a:r>
                <a:br>
                  <a:rPr lang="en-GB" sz="1200">
                    <a:solidFill>
                      <a:schemeClr val="tx1"/>
                    </a:solidFill>
                    <a:latin typeface="Arial" charset="0"/>
                  </a:rPr>
                </a:br>
                <a:r>
                  <a:rPr lang="en-GB" sz="1200">
                    <a:solidFill>
                      <a:schemeClr val="tx1"/>
                    </a:solidFill>
                    <a:latin typeface="Arial" charset="0"/>
                  </a:rPr>
                  <a:t>subscription</a:t>
                </a:r>
              </a:p>
            </p:txBody>
          </p:sp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1CE25013-379D-D948-B02F-8CC4214C1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0972" y="2015055"/>
                <a:ext cx="649604" cy="649604"/>
              </a:xfrm>
              <a:prstGeom prst="rect">
                <a:avLst/>
              </a:prstGeom>
            </p:spPr>
          </p:pic>
        </p:grp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D9DB348-E34A-E542-A5AD-53AB74710D04}"/>
                </a:ext>
              </a:extLst>
            </p:cNvPr>
            <p:cNvCxnSpPr/>
            <p:nvPr/>
          </p:nvCxnSpPr>
          <p:spPr>
            <a:xfrm flipV="1">
              <a:off x="9430473" y="1360223"/>
              <a:ext cx="0" cy="475083"/>
            </a:xfrm>
            <a:prstGeom prst="line">
              <a:avLst/>
            </a:prstGeom>
            <a:ln w="19050">
              <a:solidFill>
                <a:srgbClr val="0022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BC609BF-1059-D447-BE21-DA34B64AA641}"/>
              </a:ext>
            </a:extLst>
          </p:cNvPr>
          <p:cNvGrpSpPr/>
          <p:nvPr/>
        </p:nvGrpSpPr>
        <p:grpSpPr>
          <a:xfrm>
            <a:off x="9328623" y="4026101"/>
            <a:ext cx="2377820" cy="1229242"/>
            <a:chOff x="8215148" y="1262839"/>
            <a:chExt cx="2377820" cy="1229242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38312A5C-E297-C443-9EC9-AFB05439727D}"/>
                </a:ext>
              </a:extLst>
            </p:cNvPr>
            <p:cNvGrpSpPr/>
            <p:nvPr/>
          </p:nvGrpSpPr>
          <p:grpSpPr>
            <a:xfrm>
              <a:off x="8215148" y="1262839"/>
              <a:ext cx="2377820" cy="1229242"/>
              <a:chOff x="5020449" y="1435417"/>
              <a:chExt cx="2377820" cy="1229242"/>
            </a:xfrm>
          </p:grpSpPr>
          <p:sp>
            <p:nvSpPr>
              <p:cNvPr id="150" name="Title 1">
                <a:extLst>
                  <a:ext uri="{FF2B5EF4-FFF2-40B4-BE49-F238E27FC236}">
                    <a16:creationId xmlns:a16="http://schemas.microsoft.com/office/drawing/2014/main" id="{333ADB8D-9905-E848-80F8-C0F66709E3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0449" y="1435417"/>
                <a:ext cx="2377820" cy="349347"/>
              </a:xfrm>
              <a:prstGeom prst="rect">
                <a:avLst/>
              </a:prstGeom>
              <a:ln w="12700" cap="rnd" cmpd="sng" algn="ctr">
                <a:noFill/>
                <a:prstDash val="solid"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b="0" i="0" kern="1200">
                    <a:solidFill>
                      <a:srgbClr val="662583"/>
                    </a:solidFill>
                    <a:latin typeface="+mj-lt"/>
                    <a:ea typeface="Arial" charset="0"/>
                    <a:cs typeface="Arial" charset="0"/>
                  </a:defRPr>
                </a:lvl1pPr>
              </a:lstStyle>
              <a:p>
                <a:pPr>
                  <a:lnSpc>
                    <a:spcPts val="1200"/>
                  </a:lnSpc>
                </a:pPr>
                <a:r>
                  <a:rPr lang="en-GB" sz="1200">
                    <a:solidFill>
                      <a:schemeClr val="tx1"/>
                    </a:solidFill>
                    <a:latin typeface="Arial" charset="0"/>
                  </a:rPr>
                  <a:t>Music</a:t>
                </a:r>
                <a:br>
                  <a:rPr lang="en-GB" sz="1200">
                    <a:solidFill>
                      <a:schemeClr val="tx1"/>
                    </a:solidFill>
                    <a:latin typeface="Arial" charset="0"/>
                  </a:rPr>
                </a:br>
                <a:r>
                  <a:rPr lang="en-GB" sz="1200">
                    <a:solidFill>
                      <a:schemeClr val="tx1"/>
                    </a:solidFill>
                    <a:latin typeface="Arial" charset="0"/>
                  </a:rPr>
                  <a:t>subscription</a:t>
                </a:r>
              </a:p>
            </p:txBody>
          </p:sp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254DC787-644A-114F-9438-528D513C9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0972" y="2015055"/>
                <a:ext cx="649604" cy="649604"/>
              </a:xfrm>
              <a:prstGeom prst="rect">
                <a:avLst/>
              </a:prstGeom>
            </p:spPr>
          </p:pic>
        </p:grp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0D5947A-7AAE-534E-B268-2BE7FBAA0E0A}"/>
                </a:ext>
              </a:extLst>
            </p:cNvPr>
            <p:cNvCxnSpPr/>
            <p:nvPr/>
          </p:nvCxnSpPr>
          <p:spPr>
            <a:xfrm flipV="1">
              <a:off x="9430473" y="1612186"/>
              <a:ext cx="0" cy="223121"/>
            </a:xfrm>
            <a:prstGeom prst="line">
              <a:avLst/>
            </a:prstGeom>
            <a:ln w="19050">
              <a:solidFill>
                <a:srgbClr val="0022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174069B-DB08-824F-B0B7-56F4C5AA4939}"/>
              </a:ext>
            </a:extLst>
          </p:cNvPr>
          <p:cNvGrpSpPr/>
          <p:nvPr/>
        </p:nvGrpSpPr>
        <p:grpSpPr>
          <a:xfrm>
            <a:off x="3645726" y="3241978"/>
            <a:ext cx="1999260" cy="649604"/>
            <a:chOff x="5910972" y="2015055"/>
            <a:chExt cx="1999260" cy="649604"/>
          </a:xfrm>
        </p:grpSpPr>
        <p:sp>
          <p:nvSpPr>
            <p:cNvPr id="153" name="Title 1">
              <a:extLst>
                <a:ext uri="{FF2B5EF4-FFF2-40B4-BE49-F238E27FC236}">
                  <a16:creationId xmlns:a16="http://schemas.microsoft.com/office/drawing/2014/main" id="{EF7CAC1B-7AB8-8047-97FE-3BA470FB65ED}"/>
                </a:ext>
              </a:extLst>
            </p:cNvPr>
            <p:cNvSpPr txBox="1">
              <a:spLocks/>
            </p:cNvSpPr>
            <p:nvPr/>
          </p:nvSpPr>
          <p:spPr>
            <a:xfrm>
              <a:off x="5940534" y="2165183"/>
              <a:ext cx="1969698" cy="349347"/>
            </a:xfrm>
            <a:prstGeom prst="rect">
              <a:avLst/>
            </a:prstGeom>
            <a:ln w="12700" cap="rnd" cmpd="sng" algn="ctr">
              <a:noFill/>
              <a:prstDash val="solid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rgbClr val="662583"/>
                  </a:solidFill>
                  <a:latin typeface="+mj-lt"/>
                  <a:ea typeface="Arial" charset="0"/>
                  <a:cs typeface="Arial" charset="0"/>
                </a:defRPr>
              </a:lvl1pPr>
            </a:lstStyle>
            <a:p>
              <a:pPr>
                <a:lnSpc>
                  <a:spcPts val="2200"/>
                </a:lnSpc>
              </a:pPr>
              <a:r>
                <a:rPr lang="en-GB" sz="1200">
                  <a:solidFill>
                    <a:schemeClr val="tx1"/>
                  </a:solidFill>
                  <a:latin typeface="Arial" charset="0"/>
                </a:rPr>
                <a:t>Shopping</a:t>
              </a:r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5C3F4844-C9C5-FD43-BCF6-2C061E538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972" y="2015055"/>
              <a:ext cx="649604" cy="649604"/>
            </a:xfrm>
            <a:prstGeom prst="rect">
              <a:avLst/>
            </a:prstGeom>
          </p:spPr>
        </p:pic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D8611D4F-3D30-EA40-BB94-1B178154D332}"/>
              </a:ext>
            </a:extLst>
          </p:cNvPr>
          <p:cNvSpPr/>
          <p:nvPr/>
        </p:nvSpPr>
        <p:spPr>
          <a:xfrm>
            <a:off x="1148246" y="5983159"/>
            <a:ext cx="107149" cy="107149"/>
          </a:xfrm>
          <a:prstGeom prst="ellipse">
            <a:avLst/>
          </a:prstGeom>
          <a:solidFill>
            <a:srgbClr val="006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100" err="1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040E14CB-4589-8949-BECD-46A57A85BBBD}"/>
              </a:ext>
            </a:extLst>
          </p:cNvPr>
          <p:cNvSpPr/>
          <p:nvPr/>
        </p:nvSpPr>
        <p:spPr>
          <a:xfrm>
            <a:off x="2903763" y="5990403"/>
            <a:ext cx="107149" cy="107149"/>
          </a:xfrm>
          <a:prstGeom prst="ellipse">
            <a:avLst/>
          </a:prstGeom>
          <a:solidFill>
            <a:srgbClr val="9E1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100" err="1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7BA8FBC-DBFB-924D-9366-640AA02C7CB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87062" y="-49683"/>
            <a:ext cx="1314046" cy="105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0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C5FC38D-BA19-5E48-8C66-30C0CE0F2940}"/>
              </a:ext>
            </a:extLst>
          </p:cNvPr>
          <p:cNvGrpSpPr/>
          <p:nvPr/>
        </p:nvGrpSpPr>
        <p:grpSpPr>
          <a:xfrm>
            <a:off x="5638846" y="3555906"/>
            <a:ext cx="2139121" cy="2678472"/>
            <a:chOff x="2804053" y="3565025"/>
            <a:chExt cx="2139121" cy="267847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367CAB-927D-4D46-BAA9-F78F0C6AD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534378" y="3834700"/>
              <a:ext cx="2678472" cy="213912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533329-5466-834B-BE0F-32C4B13C8BB6}"/>
                </a:ext>
              </a:extLst>
            </p:cNvPr>
            <p:cNvSpPr txBox="1"/>
            <p:nvPr/>
          </p:nvSpPr>
          <p:spPr>
            <a:xfrm rot="4138114">
              <a:off x="2962615" y="4924674"/>
              <a:ext cx="1403100" cy="47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GB" sz="2000" dirty="0">
                  <a:latin typeface="+mj-lt"/>
                </a:rPr>
                <a:t>Perception</a:t>
              </a:r>
              <a:endParaRPr lang="en-GB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2EEDC9-FA2F-C14F-AFE4-314FB2DF0E23}"/>
              </a:ext>
            </a:extLst>
          </p:cNvPr>
          <p:cNvGrpSpPr/>
          <p:nvPr/>
        </p:nvGrpSpPr>
        <p:grpSpPr>
          <a:xfrm>
            <a:off x="5618279" y="1086517"/>
            <a:ext cx="2093413" cy="2797312"/>
            <a:chOff x="2763319" y="1096677"/>
            <a:chExt cx="2093413" cy="27973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20B0E9-DD39-BE4F-B5C5-0A81B2052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3319" y="1096677"/>
              <a:ext cx="2093413" cy="279731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F05DBE4-4EFF-9548-9C31-D1B4FFB79E53}"/>
                </a:ext>
              </a:extLst>
            </p:cNvPr>
            <p:cNvSpPr txBox="1"/>
            <p:nvPr/>
          </p:nvSpPr>
          <p:spPr>
            <a:xfrm rot="17994693">
              <a:off x="2938859" y="2001584"/>
              <a:ext cx="1288879" cy="47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GB" sz="2000" dirty="0">
                  <a:latin typeface="+mj-lt"/>
                </a:rPr>
                <a:t>Marketing</a:t>
              </a:r>
              <a:endParaRPr lang="en-GB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F30871-01AB-2D4B-A635-816D26A6E59E}"/>
              </a:ext>
            </a:extLst>
          </p:cNvPr>
          <p:cNvGrpSpPr/>
          <p:nvPr/>
        </p:nvGrpSpPr>
        <p:grpSpPr>
          <a:xfrm>
            <a:off x="5704722" y="1798649"/>
            <a:ext cx="2678472" cy="2139121"/>
            <a:chOff x="2849762" y="1808809"/>
            <a:chExt cx="2678472" cy="213912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E720D6-082E-F845-8C80-4C0C23B66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9762" y="1808809"/>
              <a:ext cx="2678472" cy="213912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C8AD8FD-54D3-2B49-AD44-99D35FFBEA7D}"/>
                </a:ext>
              </a:extLst>
            </p:cNvPr>
            <p:cNvSpPr txBox="1"/>
            <p:nvPr/>
          </p:nvSpPr>
          <p:spPr>
            <a:xfrm rot="20077926">
              <a:off x="3615670" y="2816168"/>
              <a:ext cx="1737831" cy="47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GB" sz="2000" dirty="0">
                  <a:latin typeface="+mj-lt"/>
                </a:rPr>
                <a:t>Enlivenment</a:t>
              </a:r>
              <a:endParaRPr lang="en-GB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EE195D-F823-2B40-8134-D767AC5BD088}"/>
              </a:ext>
            </a:extLst>
          </p:cNvPr>
          <p:cNvGrpSpPr/>
          <p:nvPr/>
        </p:nvGrpSpPr>
        <p:grpSpPr>
          <a:xfrm>
            <a:off x="3892515" y="1152449"/>
            <a:ext cx="2358518" cy="2806454"/>
            <a:chOff x="1037555" y="1162609"/>
            <a:chExt cx="2358518" cy="28064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9F3EA3-FD6E-D14D-9E25-C8B1E9DD9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7555" y="1162609"/>
              <a:ext cx="2358518" cy="280645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6A5641-D960-EC46-B414-F24FEFD01339}"/>
                </a:ext>
              </a:extLst>
            </p:cNvPr>
            <p:cNvSpPr txBox="1"/>
            <p:nvPr/>
          </p:nvSpPr>
          <p:spPr>
            <a:xfrm rot="4036007">
              <a:off x="1976653" y="1992673"/>
              <a:ext cx="972720" cy="47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GB" sz="2000" dirty="0">
                  <a:latin typeface="+mj-lt"/>
                </a:rPr>
                <a:t>Design</a:t>
              </a:r>
              <a:endParaRPr lang="en-GB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38B289-9091-7049-A316-066C25A2E77F}"/>
              </a:ext>
            </a:extLst>
          </p:cNvPr>
          <p:cNvGrpSpPr/>
          <p:nvPr/>
        </p:nvGrpSpPr>
        <p:grpSpPr>
          <a:xfrm>
            <a:off x="3369202" y="1744669"/>
            <a:ext cx="2824737" cy="2248820"/>
            <a:chOff x="514242" y="1754829"/>
            <a:chExt cx="2824737" cy="22488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9444F4-693A-3F45-93A6-21CBF9C74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242" y="1754829"/>
              <a:ext cx="2824737" cy="22488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348608-DC6C-934B-BF58-8706A7BF955A}"/>
                </a:ext>
              </a:extLst>
            </p:cNvPr>
            <p:cNvSpPr txBox="1"/>
            <p:nvPr/>
          </p:nvSpPr>
          <p:spPr>
            <a:xfrm rot="1283593">
              <a:off x="847081" y="2811259"/>
              <a:ext cx="1549070" cy="47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GB" sz="2000" dirty="0">
                  <a:latin typeface="+mj-lt"/>
                </a:rPr>
                <a:t>Connectivity</a:t>
              </a:r>
              <a:endParaRPr lang="en-GB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1BCF91-51D4-5141-923A-4548A1B510DA}"/>
              </a:ext>
            </a:extLst>
          </p:cNvPr>
          <p:cNvGrpSpPr/>
          <p:nvPr/>
        </p:nvGrpSpPr>
        <p:grpSpPr>
          <a:xfrm>
            <a:off x="3314083" y="3319650"/>
            <a:ext cx="2806454" cy="2358518"/>
            <a:chOff x="459123" y="3329810"/>
            <a:chExt cx="2806454" cy="23585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5A80A9C-1026-1146-8BDB-91CF2CF5B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683091" y="3105842"/>
              <a:ext cx="2358518" cy="28064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30D23F-2209-1546-BFA7-F8350A19E515}"/>
                </a:ext>
              </a:extLst>
            </p:cNvPr>
            <p:cNvSpPr txBox="1"/>
            <p:nvPr/>
          </p:nvSpPr>
          <p:spPr>
            <a:xfrm rot="19938777">
              <a:off x="773478" y="3979837"/>
              <a:ext cx="1669350" cy="47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GB" sz="2000" dirty="0">
                  <a:latin typeface="+mj-lt"/>
                </a:rPr>
                <a:t>Sustainability</a:t>
              </a:r>
              <a:endParaRPr lang="en-GB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F58368-40FE-AE4E-9441-F744390BA4D4}"/>
              </a:ext>
            </a:extLst>
          </p:cNvPr>
          <p:cNvGrpSpPr/>
          <p:nvPr/>
        </p:nvGrpSpPr>
        <p:grpSpPr>
          <a:xfrm>
            <a:off x="3904926" y="3379349"/>
            <a:ext cx="2248820" cy="2824737"/>
            <a:chOff x="1049966" y="3389509"/>
            <a:chExt cx="2248820" cy="282473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23C140-5694-6747-90ED-D24AF20DB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762007" y="3677468"/>
              <a:ext cx="2824737" cy="22488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124C80-1615-3846-8196-4E92813FD06D}"/>
                </a:ext>
              </a:extLst>
            </p:cNvPr>
            <p:cNvSpPr txBox="1"/>
            <p:nvPr/>
          </p:nvSpPr>
          <p:spPr>
            <a:xfrm rot="17575602">
              <a:off x="1569499" y="4831943"/>
              <a:ext cx="1566733" cy="47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GB" sz="2000" dirty="0">
                  <a:latin typeface="+mj-lt"/>
                </a:rPr>
                <a:t>Composition</a:t>
              </a:r>
              <a:endParaRPr lang="en-GB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A0BCAB-D035-B84E-B235-B62DF92C78C9}"/>
              </a:ext>
            </a:extLst>
          </p:cNvPr>
          <p:cNvGrpSpPr/>
          <p:nvPr/>
        </p:nvGrpSpPr>
        <p:grpSpPr>
          <a:xfrm>
            <a:off x="5677866" y="3481806"/>
            <a:ext cx="2797312" cy="2093413"/>
            <a:chOff x="2822906" y="3491966"/>
            <a:chExt cx="2797312" cy="20934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A45035-7C95-B445-BA83-2FEC19721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174855" y="3140017"/>
              <a:ext cx="2093413" cy="279731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582574-35B7-994A-8D62-0635FFB21D7D}"/>
                </a:ext>
              </a:extLst>
            </p:cNvPr>
            <p:cNvSpPr txBox="1"/>
            <p:nvPr/>
          </p:nvSpPr>
          <p:spPr>
            <a:xfrm rot="1424125">
              <a:off x="3757674" y="4031768"/>
              <a:ext cx="1421867" cy="47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GB" sz="2000" dirty="0">
                  <a:latin typeface="+mj-lt"/>
                </a:rPr>
                <a:t>Leadership</a:t>
              </a:r>
              <a:endParaRPr lang="en-GB" sz="20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6B3754-F9CB-3144-A30A-6B2D4FDD6F1C}"/>
              </a:ext>
            </a:extLst>
          </p:cNvPr>
          <p:cNvGrpSpPr/>
          <p:nvPr/>
        </p:nvGrpSpPr>
        <p:grpSpPr>
          <a:xfrm>
            <a:off x="5044775" y="2832619"/>
            <a:ext cx="1819428" cy="1601097"/>
            <a:chOff x="2189815" y="2842779"/>
            <a:chExt cx="1819428" cy="16010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D02B9A-30DD-714F-BE1F-E6C16F6D2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9815" y="2842779"/>
              <a:ext cx="1819428" cy="160109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5EAC16-4858-E649-A70E-479DF9ACB0E4}"/>
                </a:ext>
              </a:extLst>
            </p:cNvPr>
            <p:cNvSpPr txBox="1"/>
            <p:nvPr/>
          </p:nvSpPr>
          <p:spPr>
            <a:xfrm>
              <a:off x="2519283" y="3438364"/>
              <a:ext cx="1079206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GB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DNA</a:t>
              </a:r>
            </a:p>
          </p:txBody>
        </p:sp>
      </p:grpSp>
      <p:sp>
        <p:nvSpPr>
          <p:cNvPr id="42" name="Freeform 41">
            <a:extLst>
              <a:ext uri="{FF2B5EF4-FFF2-40B4-BE49-F238E27FC236}">
                <a16:creationId xmlns:a16="http://schemas.microsoft.com/office/drawing/2014/main" id="{ECDAF1AB-7589-F94B-B5A0-68A09268E962}"/>
              </a:ext>
            </a:extLst>
          </p:cNvPr>
          <p:cNvSpPr/>
          <p:nvPr/>
        </p:nvSpPr>
        <p:spPr>
          <a:xfrm>
            <a:off x="539295" y="5549452"/>
            <a:ext cx="3406270" cy="475377"/>
          </a:xfrm>
          <a:custGeom>
            <a:avLst/>
            <a:gdLst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892628 h 1045028"/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  <a:gd name="connsiteX0" fmla="*/ 3902121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343" h="1045028">
                <a:moveTo>
                  <a:pt x="3902121" y="1045028"/>
                </a:moveTo>
                <a:lnTo>
                  <a:pt x="0" y="1045028"/>
                </a:lnTo>
                <a:lnTo>
                  <a:pt x="0" y="0"/>
                </a:lnTo>
                <a:lnTo>
                  <a:pt x="4158343" y="0"/>
                </a:lnTo>
                <a:lnTo>
                  <a:pt x="4158343" y="727956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737BDB-6EA3-3E4E-86AA-756C8DDD5A01}"/>
              </a:ext>
            </a:extLst>
          </p:cNvPr>
          <p:cNvSpPr txBox="1"/>
          <p:nvPr/>
        </p:nvSpPr>
        <p:spPr>
          <a:xfrm>
            <a:off x="647180" y="5663948"/>
            <a:ext cx="3298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spc="300" dirty="0"/>
              <a:t>THE PHYSICAL CONSTRUCT </a:t>
            </a:r>
            <a:endParaRPr lang="en-GB" sz="1200" spc="300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A440FD50-D856-7949-AF86-BF22BCBD4FF5}"/>
              </a:ext>
            </a:extLst>
          </p:cNvPr>
          <p:cNvSpPr/>
          <p:nvPr/>
        </p:nvSpPr>
        <p:spPr>
          <a:xfrm>
            <a:off x="7888241" y="5549452"/>
            <a:ext cx="3406270" cy="475377"/>
          </a:xfrm>
          <a:custGeom>
            <a:avLst/>
            <a:gdLst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892628 h 1045028"/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  <a:gd name="connsiteX0" fmla="*/ 3902121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343" h="1045028">
                <a:moveTo>
                  <a:pt x="3902121" y="1045028"/>
                </a:moveTo>
                <a:lnTo>
                  <a:pt x="0" y="1045028"/>
                </a:lnTo>
                <a:lnTo>
                  <a:pt x="0" y="0"/>
                </a:lnTo>
                <a:lnTo>
                  <a:pt x="4158343" y="0"/>
                </a:lnTo>
                <a:lnTo>
                  <a:pt x="4158343" y="727956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1F31DE-EF56-A043-8E48-58683EBE694E}"/>
              </a:ext>
            </a:extLst>
          </p:cNvPr>
          <p:cNvSpPr txBox="1"/>
          <p:nvPr/>
        </p:nvSpPr>
        <p:spPr>
          <a:xfrm>
            <a:off x="7996126" y="5663948"/>
            <a:ext cx="3298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spc="300" dirty="0"/>
              <a:t>THE SOCIAL CONSTRUCT</a:t>
            </a:r>
            <a:endParaRPr lang="en-GB" sz="1200" spc="30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E469DC3-B7CF-A040-98FA-E5AC0272A962}"/>
              </a:ext>
            </a:extLst>
          </p:cNvPr>
          <p:cNvGrpSpPr/>
          <p:nvPr/>
        </p:nvGrpSpPr>
        <p:grpSpPr>
          <a:xfrm>
            <a:off x="2153920" y="3695550"/>
            <a:ext cx="1300480" cy="1853904"/>
            <a:chOff x="2153920" y="3695550"/>
            <a:chExt cx="1300480" cy="1853904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31E509E-3CC6-FF4F-B6AB-5D44497292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4080" y="3695550"/>
              <a:ext cx="0" cy="185390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D69373-968D-7D44-A223-6BE0C899E619}"/>
                </a:ext>
              </a:extLst>
            </p:cNvPr>
            <p:cNvCxnSpPr/>
            <p:nvPr/>
          </p:nvCxnSpPr>
          <p:spPr>
            <a:xfrm flipH="1">
              <a:off x="2153920" y="3695550"/>
              <a:ext cx="130048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15468-CC75-924F-B6B8-D99A69F810B0}"/>
              </a:ext>
            </a:extLst>
          </p:cNvPr>
          <p:cNvGrpSpPr/>
          <p:nvPr/>
        </p:nvGrpSpPr>
        <p:grpSpPr>
          <a:xfrm>
            <a:off x="8260080" y="3715868"/>
            <a:ext cx="1300480" cy="1833584"/>
            <a:chOff x="8260080" y="3715868"/>
            <a:chExt cx="1300480" cy="183358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50B3C5-2F9F-2A46-B2AE-8C77EF259E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0560" y="3715868"/>
              <a:ext cx="0" cy="183358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9A8DAB5-2ECE-B84F-AD9E-BF0BEBD8F61C}"/>
                </a:ext>
              </a:extLst>
            </p:cNvPr>
            <p:cNvCxnSpPr/>
            <p:nvPr/>
          </p:nvCxnSpPr>
          <p:spPr>
            <a:xfrm flipH="1">
              <a:off x="8260080" y="3732711"/>
              <a:ext cx="130048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4CFD19C-B16D-4F4F-A876-1A92063DA742}"/>
              </a:ext>
            </a:extLst>
          </p:cNvPr>
          <p:cNvSpPr txBox="1"/>
          <p:nvPr/>
        </p:nvSpPr>
        <p:spPr>
          <a:xfrm>
            <a:off x="674831" y="384343"/>
            <a:ext cx="257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200" dirty="0"/>
              <a:t>WHAT DEFINES PLACE-SHAPING</a:t>
            </a:r>
          </a:p>
          <a:p>
            <a:pPr algn="ctr"/>
            <a:endParaRPr lang="en-US" sz="800" b="1" spc="200" dirty="0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A730A941-A468-4D47-9FD7-A025A21A8576}"/>
              </a:ext>
            </a:extLst>
          </p:cNvPr>
          <p:cNvSpPr/>
          <p:nvPr/>
        </p:nvSpPr>
        <p:spPr>
          <a:xfrm>
            <a:off x="621219" y="346569"/>
            <a:ext cx="2660079" cy="253095"/>
          </a:xfrm>
          <a:custGeom>
            <a:avLst/>
            <a:gdLst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892628 h 1045028"/>
              <a:gd name="connsiteX0" fmla="*/ 3672114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  <a:gd name="connsiteX0" fmla="*/ 3902121 w 4158343"/>
              <a:gd name="connsiteY0" fmla="*/ 1045028 h 1045028"/>
              <a:gd name="connsiteX1" fmla="*/ 0 w 4158343"/>
              <a:gd name="connsiteY1" fmla="*/ 1045028 h 1045028"/>
              <a:gd name="connsiteX2" fmla="*/ 0 w 4158343"/>
              <a:gd name="connsiteY2" fmla="*/ 0 h 1045028"/>
              <a:gd name="connsiteX3" fmla="*/ 4158343 w 4158343"/>
              <a:gd name="connsiteY3" fmla="*/ 0 h 1045028"/>
              <a:gd name="connsiteX4" fmla="*/ 4158343 w 4158343"/>
              <a:gd name="connsiteY4" fmla="*/ 727956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343" h="1045028">
                <a:moveTo>
                  <a:pt x="3902121" y="1045028"/>
                </a:moveTo>
                <a:lnTo>
                  <a:pt x="0" y="1045028"/>
                </a:lnTo>
                <a:lnTo>
                  <a:pt x="0" y="0"/>
                </a:lnTo>
                <a:lnTo>
                  <a:pt x="4158343" y="0"/>
                </a:lnTo>
                <a:lnTo>
                  <a:pt x="4158343" y="727956"/>
                </a:lnTo>
              </a:path>
            </a:pathLst>
          </a:custGeom>
          <a:noFill/>
          <a:ln w="1778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7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057B74B-D7EC-3F4D-8B19-9E09D5FB0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48" y="0"/>
            <a:ext cx="12205447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91D68E4-6E46-F940-8D76-3A0445E9F383}"/>
              </a:ext>
            </a:extLst>
          </p:cNvPr>
          <p:cNvGrpSpPr/>
          <p:nvPr/>
        </p:nvGrpSpPr>
        <p:grpSpPr>
          <a:xfrm>
            <a:off x="4656004" y="1982933"/>
            <a:ext cx="2889849" cy="2889849"/>
            <a:chOff x="4656004" y="1982933"/>
            <a:chExt cx="2889849" cy="288984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AF1AE71-4D35-3F47-89C4-B0AC51E62C3A}"/>
                </a:ext>
              </a:extLst>
            </p:cNvPr>
            <p:cNvSpPr/>
            <p:nvPr/>
          </p:nvSpPr>
          <p:spPr>
            <a:xfrm>
              <a:off x="4656004" y="1982933"/>
              <a:ext cx="2889849" cy="2889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100" err="1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634FC86-DEFE-544A-AA2C-06438D9A1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080" t="13712" r="22390" b="12662"/>
            <a:stretch/>
          </p:blipFill>
          <p:spPr>
            <a:xfrm>
              <a:off x="4844715" y="2149642"/>
              <a:ext cx="2534653" cy="256673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587754-4621-BB43-8724-43A639D52FAF}"/>
              </a:ext>
            </a:extLst>
          </p:cNvPr>
          <p:cNvSpPr txBox="1"/>
          <p:nvPr/>
        </p:nvSpPr>
        <p:spPr>
          <a:xfrm>
            <a:off x="527050" y="6439546"/>
            <a:ext cx="336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Times" pitchFamily="2" charset="0"/>
              </a:rPr>
              <a:t>Savills Place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9079E9-4832-1B42-BC20-556F5D791B45}"/>
              </a:ext>
            </a:extLst>
          </p:cNvPr>
          <p:cNvSpPr/>
          <p:nvPr/>
        </p:nvSpPr>
        <p:spPr>
          <a:xfrm>
            <a:off x="527050" y="6408000"/>
            <a:ext cx="11137900" cy="252000"/>
          </a:xfrm>
          <a:custGeom>
            <a:avLst/>
            <a:gdLst>
              <a:gd name="connsiteX0" fmla="*/ 0 w 8347166"/>
              <a:gd name="connsiteY0" fmla="*/ 0 h 254726"/>
              <a:gd name="connsiteX1" fmla="*/ 8347166 w 8347166"/>
              <a:gd name="connsiteY1" fmla="*/ 0 h 254726"/>
              <a:gd name="connsiteX2" fmla="*/ 8347166 w 8347166"/>
              <a:gd name="connsiteY2" fmla="*/ 254726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7166" h="254726">
                <a:moveTo>
                  <a:pt x="0" y="0"/>
                </a:moveTo>
                <a:lnTo>
                  <a:pt x="8347166" y="0"/>
                </a:lnTo>
                <a:lnTo>
                  <a:pt x="8347166" y="254726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CB61C-5AFD-5B43-89EA-8AFBFEC38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396" y="-30783"/>
            <a:ext cx="1371134" cy="109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avills Place">
      <a:dk1>
        <a:srgbClr val="000000"/>
      </a:dk1>
      <a:lt1>
        <a:srgbClr val="FFFFFF"/>
      </a:lt1>
      <a:dk2>
        <a:srgbClr val="FFE850"/>
      </a:dk2>
      <a:lt2>
        <a:srgbClr val="FFFFFF"/>
      </a:lt2>
      <a:accent1>
        <a:srgbClr val="4F4F4F"/>
      </a:accent1>
      <a:accent2>
        <a:srgbClr val="919191"/>
      </a:accent2>
      <a:accent3>
        <a:srgbClr val="CACACA"/>
      </a:accent3>
      <a:accent4>
        <a:srgbClr val="FFEE71"/>
      </a:accent4>
      <a:accent5>
        <a:srgbClr val="FFF3A1"/>
      </a:accent5>
      <a:accent6>
        <a:srgbClr val="FFF9D0"/>
      </a:accent6>
      <a:hlink>
        <a:srgbClr val="515151"/>
      </a:hlink>
      <a:folHlink>
        <a:srgbClr val="919191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EB6F8E5E8ABC4CA7B0A901C16ED447" ma:contentTypeVersion="13" ma:contentTypeDescription="Create a new document." ma:contentTypeScope="" ma:versionID="62c4d7bdcc580edc711ea79bae038120">
  <xsd:schema xmlns:xsd="http://www.w3.org/2001/XMLSchema" xmlns:xs="http://www.w3.org/2001/XMLSchema" xmlns:p="http://schemas.microsoft.com/office/2006/metadata/properties" xmlns:ns3="d3a82f90-b9e8-4fe6-b250-32ef30b19d0e" xmlns:ns4="cb34dda1-962b-4d6a-bc53-9b794aa96ea6" targetNamespace="http://schemas.microsoft.com/office/2006/metadata/properties" ma:root="true" ma:fieldsID="0730b6e03605f91855b77ab66f486919" ns3:_="" ns4:_="">
    <xsd:import namespace="d3a82f90-b9e8-4fe6-b250-32ef30b19d0e"/>
    <xsd:import namespace="cb34dda1-962b-4d6a-bc53-9b794aa96ea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a82f90-b9e8-4fe6-b250-32ef30b19d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34dda1-962b-4d6a-bc53-9b794aa96e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10406E-09B6-4A01-8A15-6CAD60CEDD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a82f90-b9e8-4fe6-b250-32ef30b19d0e"/>
    <ds:schemaRef ds:uri="cb34dda1-962b-4d6a-bc53-9b794aa96e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953B7C-D3D7-49AC-890B-243A86A4047D}">
  <ds:schemaRefs>
    <ds:schemaRef ds:uri="d3a82f90-b9e8-4fe6-b250-32ef30b19d0e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cb34dda1-962b-4d6a-bc53-9b794aa96ea6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262CDC5-8DC4-4A21-B1D4-BE4A2A6463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1468</TotalTime>
  <Words>371</Words>
  <Application>Microsoft Office PowerPoint</Application>
  <PresentationFormat>Widescreen</PresentationFormat>
  <Paragraphs>136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Cable</dc:creator>
  <cp:lastModifiedBy>Maggie Chandler (HCC)</cp:lastModifiedBy>
  <cp:revision>119</cp:revision>
  <dcterms:created xsi:type="dcterms:W3CDTF">2018-12-10T10:11:27Z</dcterms:created>
  <dcterms:modified xsi:type="dcterms:W3CDTF">2020-03-19T10:44:24Z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0x01010000EB6F8E5E8ABC4CA7B0A901C16ED447</vt:lpwstr>
  </property>
</Properties>
</file>